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1" r:id="rId3"/>
    <p:sldId id="258" r:id="rId4"/>
    <p:sldId id="260" r:id="rId5"/>
    <p:sldId id="261" r:id="rId6"/>
    <p:sldId id="259" r:id="rId7"/>
    <p:sldId id="265" r:id="rId8"/>
    <p:sldId id="262" r:id="rId9"/>
    <p:sldId id="273" r:id="rId10"/>
    <p:sldId id="268" r:id="rId11"/>
    <p:sldId id="270" r:id="rId12"/>
    <p:sldId id="269" r:id="rId13"/>
    <p:sldId id="266" r:id="rId14"/>
    <p:sldId id="267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40" autoAdjust="0"/>
    <p:restoredTop sz="94660"/>
  </p:normalViewPr>
  <p:slideViewPr>
    <p:cSldViewPr>
      <p:cViewPr>
        <p:scale>
          <a:sx n="85" d="100"/>
          <a:sy n="85" d="100"/>
        </p:scale>
        <p:origin x="-178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8E343-3189-49C8-B1D5-56C06D6E771E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56BFC-2BF9-4341-8859-596CF08BC0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824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8E343-3189-49C8-B1D5-56C06D6E771E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56BFC-2BF9-4341-8859-596CF08BC0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422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8E343-3189-49C8-B1D5-56C06D6E771E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56BFC-2BF9-4341-8859-596CF08BC0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7662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066800" y="1981200"/>
            <a:ext cx="75438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9902D3-4F64-47FA-8442-97A89E9E0AB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46912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8E343-3189-49C8-B1D5-56C06D6E771E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56BFC-2BF9-4341-8859-596CF08BC0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915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8E343-3189-49C8-B1D5-56C06D6E771E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56BFC-2BF9-4341-8859-596CF08BC0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2351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8E343-3189-49C8-B1D5-56C06D6E771E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56BFC-2BF9-4341-8859-596CF08BC0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851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8E343-3189-49C8-B1D5-56C06D6E771E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56BFC-2BF9-4341-8859-596CF08BC0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489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8E343-3189-49C8-B1D5-56C06D6E771E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56BFC-2BF9-4341-8859-596CF08BC0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420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8E343-3189-49C8-B1D5-56C06D6E771E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56BFC-2BF9-4341-8859-596CF08BC0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9379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8E343-3189-49C8-B1D5-56C06D6E771E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56BFC-2BF9-4341-8859-596CF08BC0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757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8E343-3189-49C8-B1D5-56C06D6E771E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56BFC-2BF9-4341-8859-596CF08BC0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177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8E343-3189-49C8-B1D5-56C06D6E771E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56BFC-2BF9-4341-8859-596CF08BC0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0796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/>
          </p:cNvSpPr>
          <p:nvPr>
            <p:ph type="ctrTitle"/>
          </p:nvPr>
        </p:nvSpPr>
        <p:spPr>
          <a:xfrm>
            <a:off x="2673225" y="1463030"/>
            <a:ext cx="6120680" cy="2946648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/>
              <a:t> 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Антикоррупционная этика</a:t>
            </a:r>
            <a:br>
              <a:rPr lang="ru-RU" sz="36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/>
              <a:t> 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b="1" dirty="0" smtClean="0">
              <a:latin typeface="Times New Roman" pitchFamily="18" charset="0"/>
            </a:endParaRPr>
          </a:p>
        </p:txBody>
      </p:sp>
      <p:sp>
        <p:nvSpPr>
          <p:cNvPr id="63491" name="Rectangle 3"/>
          <p:cNvSpPr>
            <a:spLocks noGrp="1"/>
          </p:cNvSpPr>
          <p:nvPr>
            <p:ph type="subTitle" idx="1"/>
          </p:nvPr>
        </p:nvSpPr>
        <p:spPr>
          <a:xfrm>
            <a:off x="1115616" y="4149080"/>
            <a:ext cx="7815812" cy="2492896"/>
          </a:xfrm>
        </p:spPr>
        <p:txBody>
          <a:bodyPr>
            <a:normAutofit/>
          </a:bodyPr>
          <a:lstStyle/>
          <a:p>
            <a:pPr algn="just"/>
            <a:endParaRPr lang="ru-RU" sz="2000" dirty="0" smtClean="0">
              <a:solidFill>
                <a:schemeClr val="tx1"/>
              </a:solidFill>
            </a:endParaRPr>
          </a:p>
          <a:p>
            <a:pPr algn="just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ru-RU" sz="2000" b="1" dirty="0">
              <a:solidFill>
                <a:schemeClr val="tx1"/>
              </a:solidFill>
            </a:endParaRPr>
          </a:p>
          <a:p>
            <a:endParaRPr lang="en-US" sz="2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3493" name="Picture 5" descr="logo-iza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12776"/>
            <a:ext cx="2391250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 txBox="1">
            <a:spLocks/>
          </p:cNvSpPr>
          <p:nvPr/>
        </p:nvSpPr>
        <p:spPr>
          <a:xfrm>
            <a:off x="942483" y="116632"/>
            <a:ext cx="7848873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/>
              <a:t> </a:t>
            </a:r>
            <a:br>
              <a:rPr lang="ru-RU" sz="2800" dirty="0" smtClean="0"/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 законодательства и сравнительного правоведения при Правительстве Российской Федерации</a:t>
            </a:r>
            <a:r>
              <a:rPr lang="ru-RU" sz="11200" dirty="0" smtClean="0"/>
              <a:t> </a:t>
            </a:r>
            <a:r>
              <a:rPr lang="ru-RU" sz="9600" b="1" dirty="0" smtClean="0"/>
              <a:t/>
            </a:r>
            <a:br>
              <a:rPr lang="ru-RU" sz="9600" b="1" dirty="0" smtClean="0"/>
            </a:br>
            <a:r>
              <a:rPr lang="ru-RU" sz="9600" dirty="0" smtClean="0"/>
              <a:t/>
            </a:r>
            <a:br>
              <a:rPr lang="ru-RU" sz="96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12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78098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10. </a:t>
            </a:r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Функции этических норм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904656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передача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приемлемых с точки зрения служебной этики вариантах поведения государственных (муниципальных) служащих;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стандартизация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моделей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индивидуального и группового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психологического комфорта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деятельности как самого государственного (муниципального) служащего, так и граждан, вступающих с ним во взаимодействие;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предупреждение коррупции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168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28097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Этические принципы и нормы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80728"/>
            <a:ext cx="8291264" cy="5472608"/>
          </a:xfrm>
        </p:spPr>
        <p:txBody>
          <a:bodyPr/>
          <a:lstStyle/>
          <a:p>
            <a:pPr algn="just">
              <a:buFont typeface="Courier New" panose="02070309020205020404" pitchFamily="49" charset="0"/>
              <a:buChar char="o"/>
            </a:pPr>
            <a:endParaRPr lang="ru-RU" b="1" i="1" dirty="0" smtClean="0">
              <a:solidFill>
                <a:schemeClr val="accent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Гуманизм;</a:t>
            </a:r>
          </a:p>
          <a:p>
            <a:pPr>
              <a:buFont typeface="Wingdings" pitchFamily="2" charset="2"/>
              <a:buChar char="ü"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Справедливость;</a:t>
            </a:r>
          </a:p>
          <a:p>
            <a:pPr>
              <a:buFont typeface="Wingdings" pitchFamily="2" charset="2"/>
              <a:buChar char="ü"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Лояльность;</a:t>
            </a:r>
          </a:p>
          <a:p>
            <a:pPr>
              <a:buFont typeface="Wingdings" pitchFamily="2" charset="2"/>
              <a:buChar char="ü"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Ответственность;</a:t>
            </a:r>
          </a:p>
          <a:p>
            <a:pPr>
              <a:buFont typeface="Wingdings" pitchFamily="2" charset="2"/>
              <a:buChar char="ü"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Политическая нейтральность;</a:t>
            </a:r>
          </a:p>
          <a:p>
            <a:pPr>
              <a:buFont typeface="Wingdings" pitchFamily="2" charset="2"/>
              <a:buChar char="ü"/>
            </a:pPr>
            <a:r>
              <a:rPr lang="ru-RU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Честность;</a:t>
            </a:r>
          </a:p>
          <a:p>
            <a:pPr>
              <a:buFont typeface="Wingdings" pitchFamily="2" charset="2"/>
              <a:buChar char="ü"/>
            </a:pPr>
            <a:r>
              <a:rPr lang="ru-RU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Неподкупность</a:t>
            </a:r>
            <a:r>
              <a:rPr lang="en-US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73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12. </a:t>
            </a:r>
            <a:r>
              <a:rPr lang="ru-RU" sz="32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антикоррупционного обучения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96752"/>
            <a:ext cx="8568952" cy="540060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Президиумом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Совета при Президенте Российской Федерации по противодействию коррупции одобрены Методические рекомендации 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«Организация антикоррупционного обучения федеральных государственных служащих» (протокол от 25 сентября 2012 г. № 34)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предусматривающие обеспечение получения федеральными государственными служащими знаний, в том числе, по вопросам соблюдения государственными служащими Российской Федерации 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Типового кодекса этики и служебного поведения государственных служащих Российской Федерации и муниципальных </a:t>
            </a: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служащих.</a:t>
            </a:r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33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171400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13.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Этические требования на государственной и муниципальной  службе Российской Федерации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913" y="836712"/>
            <a:ext cx="9117087" cy="602128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r>
              <a:rPr lang="ru-RU" sz="8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8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Типовой кодекс этики и служебного поведения государственных и муниципальных служащих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говорит об их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призвании:</a:t>
            </a:r>
          </a:p>
          <a:p>
            <a:pPr marL="0" indent="0" algn="just">
              <a:buNone/>
            </a:pP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8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8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воздерживаться </a:t>
            </a:r>
            <a:r>
              <a:rPr lang="ru-RU" sz="8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поведения, которое могло бы вызвать сомнение в добросовестном исполнении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государственным (муниципальным) служащим должностных обязанностей;</a:t>
            </a:r>
          </a:p>
          <a:p>
            <a:pPr marL="0" indent="0" algn="just">
              <a:buNone/>
            </a:pPr>
            <a:r>
              <a:rPr lang="ru-RU" sz="8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8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избегать </a:t>
            </a:r>
            <a:r>
              <a:rPr lang="ru-RU" sz="8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конфликтных ситуаций, способных нанести ущерб его репутации или авторитету государственного органа либо органа местного самоуправления»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8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8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не </a:t>
            </a:r>
            <a:r>
              <a:rPr lang="ru-RU" sz="8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служебное положение для оказания влияния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деятельность государственных органов, органов местного самоуправления, организаций, должностных лиц, государственных (муниципальных) служащих и граждан при решении вопросов личного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характера.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8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8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рекомендательным антикоррупционным этическим требованиям относятся требования:</a:t>
            </a:r>
          </a:p>
          <a:p>
            <a:pPr marL="0" indent="0" algn="just">
              <a:buNone/>
            </a:pPr>
            <a:r>
              <a:rPr lang="ru-RU" sz="8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воздерживаться от </a:t>
            </a:r>
            <a:r>
              <a:rPr lang="ru-RU" sz="8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грубости, проявлений пренебрежительного тона, заносчивости, предвзятых замечаний, предъявления неправомерных, незаслуженных обвинений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 algn="just">
              <a:buNone/>
            </a:pPr>
            <a:r>
              <a:rPr lang="ru-RU" sz="8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внешний вид государственного (муниципального) служащего при исполнении им должностных обязанностей должен соответствовать общепринятому деловому стилю, который отличают </a:t>
            </a:r>
            <a:r>
              <a:rPr lang="ru-RU" sz="8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официальность, сдержанность, традиционность, аккуратность.</a:t>
            </a:r>
          </a:p>
          <a:p>
            <a:pPr marL="0" indent="0" algn="just">
              <a:buNone/>
            </a:pPr>
            <a:endParaRPr lang="ru-RU" sz="64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ru-RU" sz="6400" dirty="0">
                <a:solidFill>
                  <a:srgbClr val="FF0000"/>
                </a:solidFill>
              </a:rPr>
              <a:t>	</a:t>
            </a:r>
          </a:p>
          <a:p>
            <a:pPr marL="0" indent="0" algn="just">
              <a:buNone/>
            </a:pPr>
            <a:r>
              <a:rPr lang="ru-RU" sz="2700" dirty="0">
                <a:solidFill>
                  <a:srgbClr val="FF0000"/>
                </a:solidFill>
              </a:rPr>
              <a:t>	</a:t>
            </a:r>
          </a:p>
          <a:p>
            <a:pPr marL="0" indent="0" algn="just">
              <a:buNone/>
            </a:pPr>
            <a:r>
              <a:rPr lang="ru-RU" sz="2700" dirty="0">
                <a:solidFill>
                  <a:srgbClr val="FF0000"/>
                </a:solidFill>
              </a:rPr>
              <a:t>	</a:t>
            </a:r>
          </a:p>
          <a:p>
            <a:pPr marL="0" indent="0" algn="just">
              <a:buNone/>
            </a:pPr>
            <a:r>
              <a:rPr lang="ru-RU" sz="2800" dirty="0" smtClean="0"/>
              <a:t>	</a:t>
            </a:r>
            <a:endParaRPr lang="ru-RU" sz="2800" dirty="0"/>
          </a:p>
          <a:p>
            <a:pPr marL="0" indent="0" algn="just">
              <a:buNone/>
            </a:pPr>
            <a:endParaRPr lang="ru-RU" sz="2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389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864096"/>
          </a:xfrm>
        </p:spPr>
        <p:txBody>
          <a:bodyPr>
            <a:normAutofit/>
          </a:bodyPr>
          <a:lstStyle/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14. </a:t>
            </a:r>
            <a:r>
              <a:rPr lang="ru-RU" sz="2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Выводы и рекомендации:</a:t>
            </a:r>
            <a:endParaRPr lang="ru-RU" sz="26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08720"/>
            <a:ext cx="8733656" cy="5688632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ru-RU" sz="8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1. Этическим </a:t>
            </a:r>
            <a:r>
              <a:rPr lang="ru-RU" sz="8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нормам государства стремятся придать силу правовых и обеспечить их  механизмом </a:t>
            </a:r>
            <a:r>
              <a:rPr lang="ru-RU" sz="8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ответственности, но </a:t>
            </a:r>
            <a:r>
              <a:rPr lang="ru-RU" sz="8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не всегда возможно по причинам (</a:t>
            </a:r>
            <a:r>
              <a:rPr lang="ru-RU" sz="8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разноплановости</a:t>
            </a:r>
            <a:r>
              <a:rPr lang="ru-RU" sz="8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правовых и этических предписаний, </a:t>
            </a:r>
            <a:r>
              <a:rPr lang="ru-RU" sz="8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неодинакового менталитета </a:t>
            </a:r>
            <a:r>
              <a:rPr lang="ru-RU" sz="8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адресатов</a:t>
            </a:r>
            <a:r>
              <a:rPr lang="ru-RU" sz="8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несовершенства системы контроля за соблюдением этических норм.).</a:t>
            </a:r>
          </a:p>
          <a:p>
            <a:pPr marL="0" indent="0" algn="just">
              <a:buNone/>
            </a:pPr>
            <a:r>
              <a:rPr lang="ru-RU" sz="8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8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8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Зачастую возникают практические  пограничные ситуации, на которые этические кодексы не дают ответа (дарение подарков между коллегами или от </a:t>
            </a:r>
            <a:r>
              <a:rPr lang="ru-RU" sz="8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профсоюза, </a:t>
            </a:r>
            <a:r>
              <a:rPr lang="ru-RU" sz="8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внеслужебное общение </a:t>
            </a:r>
            <a:r>
              <a:rPr lang="ru-RU" sz="8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коллегами, в </a:t>
            </a:r>
            <a:r>
              <a:rPr lang="ru-RU" sz="8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8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8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лизкое и </a:t>
            </a:r>
            <a:r>
              <a:rPr lang="ru-RU" sz="8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т.д</a:t>
            </a:r>
            <a:r>
              <a:rPr lang="ru-RU" sz="8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</a:p>
          <a:p>
            <a:pPr marL="0" indent="0" algn="just">
              <a:buNone/>
            </a:pPr>
            <a:r>
              <a:rPr lang="ru-RU" sz="8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8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Предлагается:</a:t>
            </a:r>
          </a:p>
          <a:p>
            <a:pPr marL="0" indent="0" algn="just">
              <a:buNone/>
            </a:pPr>
            <a:r>
              <a:rPr lang="ru-RU" sz="8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8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рассмотреть вопрос об обособлении антикоррупционных этических предписаний в рамах Типового кодекса этики и служебного поведения;</a:t>
            </a:r>
          </a:p>
          <a:p>
            <a:pPr marL="0" indent="0" algn="just">
              <a:buNone/>
            </a:pPr>
            <a:r>
              <a:rPr lang="ru-RU" sz="8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8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8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разработать и согласовать с Управлением Президента по вопросам противодействия коррупции курс обучения этическим правилам, в том </a:t>
            </a:r>
            <a:r>
              <a:rPr lang="ru-RU" sz="8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числе, направленным на предупреждение коррупции для различных категорий </a:t>
            </a:r>
            <a:r>
              <a:rPr lang="ru-RU" sz="8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лиц;</a:t>
            </a:r>
          </a:p>
          <a:p>
            <a:pPr marL="0" indent="0" algn="just">
              <a:buNone/>
            </a:pPr>
            <a:r>
              <a:rPr lang="ru-RU" sz="8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3)  </a:t>
            </a:r>
            <a:r>
              <a:rPr lang="ru-RU" sz="8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проводить повышение квалификации председателей и секретарей </a:t>
            </a:r>
            <a:r>
              <a:rPr lang="ru-RU" sz="8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8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омиссий </a:t>
            </a:r>
            <a:r>
              <a:rPr lang="ru-RU" sz="8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8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соблюдению требований к служебному поведению и урегулирования конфликта интересов. </a:t>
            </a:r>
            <a:endParaRPr lang="ru-RU" sz="8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53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ataserver\antikornet\Цирин А.М\Антикорр этика и служ поведение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8350" y="-13547"/>
            <a:ext cx="46422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10149"/>
            <a:ext cx="4427984" cy="2506290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Слайд 15. 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Научное исследование проблем антикоррупционной этики и служебного поведения </a:t>
            </a:r>
            <a:endParaRPr lang="ru-RU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3"/>
          <p:cNvSpPr txBox="1">
            <a:spLocks/>
          </p:cNvSpPr>
          <p:nvPr/>
        </p:nvSpPr>
        <p:spPr>
          <a:xfrm>
            <a:off x="93870" y="2852936"/>
            <a:ext cx="4334114" cy="25062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3733" y="2538290"/>
            <a:ext cx="428396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Антикоррупционная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этика и служебное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поведение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науч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практич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пособие / Н.А.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Абузярова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М.В.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Залоило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В.И.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Кузнецов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[и др.] ; под ред. И.И.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Кучерова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А.М. Цирина. — М.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ИЗиСП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2018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— 124 с.</a:t>
            </a:r>
          </a:p>
        </p:txBody>
      </p:sp>
    </p:spTree>
    <p:extLst>
      <p:ext uri="{BB962C8B-B14F-4D97-AF65-F5344CB8AC3E}">
        <p14:creationId xmlns:p14="http://schemas.microsoft.com/office/powerpoint/2010/main" val="121140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29600" cy="165618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200" b="1" dirty="0" smtClean="0">
                <a:latin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</a:rPr>
            </a:b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700" b="1" dirty="0" smtClean="0">
                <a:latin typeface="Times New Roman" pitchFamily="18" charset="0"/>
              </a:rPr>
              <a:t>. Цель </a:t>
            </a:r>
            <a:r>
              <a:rPr lang="ru-RU" sz="2500" b="1" dirty="0" smtClean="0">
                <a:latin typeface="Times New Roman" pitchFamily="18" charset="0"/>
              </a:rPr>
              <a:t>Национальной стратегии противодействия коррупции</a:t>
            </a:r>
            <a:r>
              <a:rPr lang="ru-RU" sz="2500" b="1" dirty="0">
                <a:latin typeface="Times New Roman" pitchFamily="18" charset="0"/>
              </a:rPr>
              <a:t>, утвержденной </a:t>
            </a:r>
            <a:r>
              <a:rPr lang="ru-RU" sz="2500" b="1" dirty="0" smtClean="0">
                <a:latin typeface="Times New Roman" pitchFamily="18" charset="0"/>
              </a:rPr>
              <a:t>Указом </a:t>
            </a:r>
            <a:r>
              <a:rPr lang="ru-RU" sz="2500" b="1" dirty="0">
                <a:latin typeface="Times New Roman" pitchFamily="18" charset="0"/>
              </a:rPr>
              <a:t>Президента </a:t>
            </a:r>
            <a:r>
              <a:rPr lang="ru-RU" sz="2500" b="1" dirty="0" smtClean="0">
                <a:latin typeface="Times New Roman" pitchFamily="18" charset="0"/>
              </a:rPr>
              <a:t>Российской Федерации </a:t>
            </a:r>
            <a:r>
              <a:rPr lang="ru-RU" sz="2500" b="1" dirty="0">
                <a:latin typeface="Times New Roman" pitchFamily="18" charset="0"/>
              </a:rPr>
              <a:t>от 13.04.2010 № 460 </a:t>
            </a:r>
            <a:r>
              <a:rPr lang="ru-RU" sz="2500" b="1" dirty="0" smtClean="0">
                <a:latin typeface="Times New Roman" pitchFamily="18" charset="0"/>
              </a:rPr>
              <a:t/>
            </a:r>
            <a:br>
              <a:rPr lang="ru-RU" sz="2500" b="1" dirty="0" smtClean="0">
                <a:latin typeface="Times New Roman" pitchFamily="18" charset="0"/>
              </a:rPr>
            </a:br>
            <a:endParaRPr lang="ru-RU" sz="2500" b="1" dirty="0" smtClean="0">
              <a:latin typeface="Times New Roman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132856"/>
            <a:ext cx="8229600" cy="39925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dirty="0" smtClean="0">
                <a:latin typeface="Times New Roman" pitchFamily="18" charset="0"/>
              </a:rPr>
              <a:t>       </a:t>
            </a:r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</a:rPr>
              <a:t>«Целью Национальной стратегии противодействия коррупции является искоренение причин и условий, порождающих коррупцию в российском обществе»</a:t>
            </a:r>
          </a:p>
          <a:p>
            <a:pPr algn="ctr" eaLnBrk="1" hangingPunct="1">
              <a:buFontTx/>
              <a:buNone/>
            </a:pPr>
            <a:r>
              <a:rPr lang="ru-RU" dirty="0" smtClean="0">
                <a:latin typeface="Times New Roman" pitchFamily="18" charset="0"/>
              </a:rPr>
              <a:t>        (пункт 5 Национальной стратегии противодействия коррупции) </a:t>
            </a:r>
            <a:endParaRPr lang="ru-RU" sz="1800" dirty="0" smtClean="0">
              <a:latin typeface="Times New Roman" pitchFamily="18" charset="0"/>
            </a:endParaRPr>
          </a:p>
          <a:p>
            <a:pPr algn="ctr" eaLnBrk="1" hangingPunct="1"/>
            <a:endParaRPr lang="ru-RU" sz="1800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22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7" cy="6480001"/>
          </a:xfrm>
        </p:spPr>
        <p:txBody>
          <a:bodyPr>
            <a:normAutofit/>
          </a:bodyPr>
          <a:lstStyle/>
          <a:p>
            <a:pPr marL="0" indent="0" algn="ctr">
              <a:buFont typeface="Arial" charset="0"/>
              <a:buNone/>
            </a:pPr>
            <a:r>
              <a:rPr lang="ru-RU" altLang="ru-RU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Слайд 3. Повышение эффективности противодействия коррупции</a:t>
            </a:r>
            <a:endParaRPr lang="ru-RU" altLang="ru-RU" sz="28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 algn="just">
              <a:buFont typeface="Arial" charset="0"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	В долгосрочном плане противодействие коррупции может быть эффективно только в том случае, если оно направлено «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не только на 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сокращение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ситуативных проявлений коррупции (коррупционных правонарушений)</a:t>
            </a:r>
            <a:r>
              <a:rPr lang="ru-RU" dirty="0" smtClean="0"/>
              <a:t>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но и на </a:t>
            </a:r>
            <a:r>
              <a:rPr lang="ru-RU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выявление и устранение предпосылок их возникновения и распространения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marL="0" indent="0" algn="just">
              <a:buFont typeface="Arial" charset="0"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 algn="just">
              <a:buFont typeface="Arial" charset="0"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95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0"/>
            <a:ext cx="8604448" cy="141277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altLang="ru-RU" sz="3200" dirty="0" smtClean="0">
                <a:latin typeface="Times New Roman" panose="02020603050405020304" pitchFamily="18" charset="0"/>
              </a:rPr>
              <a:t/>
            </a:r>
            <a:br>
              <a:rPr lang="ru-RU" altLang="ru-RU" sz="3200" dirty="0" smtClean="0">
                <a:latin typeface="Times New Roman" panose="02020603050405020304" pitchFamily="18" charset="0"/>
              </a:rPr>
            </a:br>
            <a:r>
              <a:rPr lang="ru-RU" alt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4. </a:t>
            </a:r>
            <a:r>
              <a:rPr lang="ru-RU" alt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Эмпирическая база 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криминологического 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 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личности 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коррупционного преступника, проведенного </a:t>
            </a:r>
            <a:b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Академией 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Генеральной прокуратуры Российской 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 в 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2016-2018 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гг.</a:t>
            </a:r>
            <a:r>
              <a:rPr lang="ru-RU" altLang="ru-RU" sz="3200" dirty="0" smtClean="0">
                <a:latin typeface="Times New Roman" panose="02020603050405020304" pitchFamily="18" charset="0"/>
              </a:rPr>
              <a:t/>
            </a:r>
            <a:br>
              <a:rPr lang="ru-RU" altLang="ru-RU" sz="3200" dirty="0" smtClean="0">
                <a:latin typeface="Times New Roman" panose="02020603050405020304" pitchFamily="18" charset="0"/>
              </a:rPr>
            </a:br>
            <a:endParaRPr lang="ru-RU" altLang="ru-RU" sz="3200" dirty="0" smtClean="0">
              <a:latin typeface="Times New Roman" panose="02020603050405020304" pitchFamily="18" charset="0"/>
            </a:endParaRPr>
          </a:p>
        </p:txBody>
      </p:sp>
      <p:sp>
        <p:nvSpPr>
          <p:cNvPr id="48132" name="Rectangle 4"/>
          <p:cNvSpPr>
            <a:spLocks noGrp="1" noChangeArrowheads="1"/>
          </p:cNvSpPr>
          <p:nvPr>
            <p:ph idx="1"/>
          </p:nvPr>
        </p:nvSpPr>
        <p:spPr>
          <a:xfrm>
            <a:off x="467544" y="1484784"/>
            <a:ext cx="8389045" cy="4896544"/>
          </a:xfrm>
        </p:spPr>
        <p:txBody>
          <a:bodyPr>
            <a:noAutofit/>
          </a:bodyPr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ru-RU" altLang="ru-RU" sz="1800" dirty="0" smtClean="0">
                <a:latin typeface="Times New Roman" panose="02020603050405020304" pitchFamily="18" charset="0"/>
              </a:rPr>
              <a:t>данные государственной статистической отчетности; 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ru-RU" altLang="ru-RU" sz="1800" dirty="0" smtClean="0">
                <a:latin typeface="Times New Roman" panose="02020603050405020304" pitchFamily="18" charset="0"/>
              </a:rPr>
              <a:t>материалы 123 уголовных дел; 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ru-RU" altLang="ru-RU" sz="1800" dirty="0" smtClean="0">
                <a:latin typeface="Times New Roman" panose="02020603050405020304" pitchFamily="18" charset="0"/>
              </a:rPr>
              <a:t>докладные записки прокуроров 85 субъектов Российской Федерации;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ru-RU" altLang="ru-RU" sz="1800" dirty="0" smtClean="0">
                <a:latin typeface="Times New Roman" panose="02020603050405020304" pitchFamily="18" charset="0"/>
              </a:rPr>
              <a:t>итоги  опросов </a:t>
            </a:r>
            <a:r>
              <a:rPr lang="ru-RU" alt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586 лиц, отбывающих наказание в виде лишения свободы </a:t>
            </a:r>
            <a:r>
              <a:rPr lang="ru-RU" altLang="ru-RU" sz="1800" dirty="0" smtClean="0">
                <a:latin typeface="Times New Roman" panose="02020603050405020304" pitchFamily="18" charset="0"/>
              </a:rPr>
              <a:t>за совершение преступлений коррупционной направленности в исправительных учреждениях 26 субъектов Российской Федерации;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ru-RU" altLang="ru-RU" sz="1800" dirty="0" smtClean="0">
                <a:latin typeface="Times New Roman" panose="02020603050405020304" pitchFamily="18" charset="0"/>
              </a:rPr>
              <a:t>результаты интервьюирования 56 лиц, отбывающих наказание в виде лишения свободы за совершение преступлений коррупционной направленности в колониях строго режима Рязанской и Нижегородской областей;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ru-RU" altLang="ru-RU" sz="1800" dirty="0" smtClean="0">
                <a:latin typeface="Times New Roman" panose="02020603050405020304" pitchFamily="18" charset="0"/>
              </a:rPr>
              <a:t>индивидуальное психологическое обследование 72 должностных лиц, осужденных за совершение преступлений коррупционной направленности и отбывавших наказание в исправительных учреждениях строгого режима Рязанской и Нижегородской областей, а также обследование сопоставимой контрольной группы (государственные служащие, педагоги, медицинские работники, сотрудники кадровых подразделений, прокурорские работники) и др. </a:t>
            </a:r>
          </a:p>
        </p:txBody>
      </p:sp>
    </p:spTree>
    <p:extLst>
      <p:ext uri="{BB962C8B-B14F-4D97-AF65-F5344CB8AC3E}">
        <p14:creationId xmlns:p14="http://schemas.microsoft.com/office/powerpoint/2010/main" val="1307991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-99392"/>
            <a:ext cx="7543800" cy="16288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5. </a:t>
            </a:r>
            <a:r>
              <a:rPr lang="ru-RU" alt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ответов респондентов на вопрос: </a:t>
            </a:r>
            <a:br>
              <a:rPr lang="ru-RU" alt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«Какие, на Ваш взгляд, </a:t>
            </a:r>
            <a:r>
              <a:rPr lang="ru-RU" altLang="ru-RU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причины и условия </a:t>
            </a:r>
            <a:r>
              <a:rPr lang="ru-RU" alt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способствуют коррупционному поведению и распространению коррупции?»</a:t>
            </a:r>
          </a:p>
        </p:txBody>
      </p:sp>
      <p:graphicFrame>
        <p:nvGraphicFramePr>
          <p:cNvPr id="14379" name="Group 4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092851"/>
              </p:ext>
            </p:extLst>
          </p:nvPr>
        </p:nvGraphicFramePr>
        <p:xfrm>
          <a:off x="179512" y="1545463"/>
          <a:ext cx="8856984" cy="5171157"/>
        </p:xfrm>
        <a:graphic>
          <a:graphicData uri="http://schemas.openxmlformats.org/drawingml/2006/table">
            <a:tbl>
              <a:tblPr/>
              <a:tblGrid>
                <a:gridCol w="7432245"/>
                <a:gridCol w="1424739"/>
              </a:tblGrid>
              <a:tr h="60469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Ответы респондентов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отв.</a:t>
                      </a:r>
                      <a:endParaRPr kumimoji="0" lang="ru-RU" alt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982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Низкий уровень доходов должностных лиц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46%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1639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Низкие морально-этические качества должностных лиц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23%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5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Недостатки действующего законодательства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21%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9689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Терпимое отношение в обществе и органах государственной власти к проявлениям коррупции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15%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9689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Терпимое отношение руководителей к проявлениям коррупции среди подчиненных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13%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5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 Недостаточный уровень правосознания должностных лиц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13%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5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 Недостатки реализации мер противодействия коррупции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13%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982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 Недостаточная эффективность правоохранительной деятельности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9%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856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 Недостаточная эффективность прокурорского надзора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9%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5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 Другие причины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10%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7707761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6. </a:t>
            </a:r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Морализация права </a:t>
            </a:r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инструмент противодействия коррупции (опыт Франции)</a:t>
            </a:r>
            <a:endParaRPr lang="ru-RU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73461"/>
            <a:ext cx="8507288" cy="511256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Юридизация 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нравственно-этических </a:t>
            </a: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 (Франция). 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2"/>
                </a:solidFill>
              </a:rPr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20 апреля 2016 г. № 2016-483 о деонтологии и правах и обязанностях служащих дополнил базовый Закон от 13 июля 1983 г. № 83-634 о правах и обязанностях служащих сводом нравственно-этических норм, предъявляемых к корпусу исполнительной власти.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Закон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требует от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служащих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достоинства, беспристрастности, добросовестности, честности и нейтральности при исполнении своих обязанностей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/>
              <a:t>	</a:t>
            </a:r>
            <a:r>
              <a:rPr lang="ru-RU" dirty="0" smtClean="0"/>
              <a:t>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168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8964488" cy="1228998"/>
          </a:xfrm>
        </p:spPr>
        <p:txBody>
          <a:bodyPr>
            <a:normAutofit fontScale="90000"/>
          </a:bodyPr>
          <a:lstStyle/>
          <a:p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 этического поведения государственных служащих как инструмент противодействия коррупции (опыт  Китая)</a:t>
            </a:r>
            <a:endParaRPr lang="ru-RU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507288" cy="51125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	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484784"/>
            <a:ext cx="820891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К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числу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ключевых элементов противодействия коррупции в Китае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 отнести озвученную руководителем КНР Си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Цзиньпинем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триаду по противодействию коррупции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  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бояться заниматься коррупцией;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   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обладать возможностью заниматься </a:t>
            </a:r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коррупцией;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иметь желания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быть причастным к </a:t>
            </a:r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проявлениям  коррупции.</a:t>
            </a:r>
            <a:endParaRPr lang="ru-RU" sz="2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Концепция этического поведения нашла отражение во  внутрипартийном документе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«Восемь правил по улучшению стиля работы и укреплению связей с народными массами»,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который был принят Решением политбюро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Центрального комитета Коммунистической Партии Китая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4 декабря 2012 г.</a:t>
            </a:r>
          </a:p>
          <a:p>
            <a:pPr algn="just"/>
            <a:endParaRPr lang="ru-RU" sz="2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94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8. </a:t>
            </a:r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Восемь правил по улучшению стиля работы и укреплению связей с народными массами (КНР)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правилу 4 необходимо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упорядочить мероприятия, связанные с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поездками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Если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поездка связана с дипломатическими вопросами, то 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ее в разумных пределах, строго контролировать сопровождающих лиц, использовать только установленные </a:t>
            </a: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транспортные 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т.д.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Согласно правилу 8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неуклонно 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проводить в жизнь режим бережливости и </a:t>
            </a: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экономии;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строго следить за выполнением соответствующих требований по неподкупности в государственной деятельности</a:t>
            </a: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неуклонно выполнять требования в отношении служебных и личных условий по жилищному и автотранспортному обеспечению.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489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«Тон сверху» </a:t>
            </a:r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(опыт США)</a:t>
            </a:r>
            <a:endParaRPr lang="ru-RU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723312" cy="518457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государственной этики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привели к следующим выводам: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сотрудники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прошли обучение этике, не только повысили осведомленность об этических требованиях, но также 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были более склонны искать совета при возникновении вопросов, связанных с этикой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большую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тренингов необходимо сосредоточить на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руководителях ведомств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потому что сотрудники судят об этической обстановке основываясь на поведении своих непосредственных руководителей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68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472</Words>
  <Application>Microsoft Office PowerPoint</Application>
  <PresentationFormat>Экран (4:3)</PresentationFormat>
  <Paragraphs>104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        Антикоррупционная этика         </vt:lpstr>
      <vt:lpstr> Слайд 2. Цель Национальной стратегии противодействия коррупции, утвержденной Указом Президента Российской Федерации от 13.04.2010 № 460  </vt:lpstr>
      <vt:lpstr>Презентация PowerPoint</vt:lpstr>
      <vt:lpstr> Слайд 4. Эмпирическая база криминологического исследования личности коррупционного преступника, проведенного  Академией Генеральной прокуратуры Российской Федерации в 2016-2018 гг. </vt:lpstr>
      <vt:lpstr>Слайд 5. Распределение ответов респондентов на вопрос:  «Какие, на Ваш взгляд, основные причины и условия способствуют коррупционному поведению и распространению коррупции?»</vt:lpstr>
      <vt:lpstr>Слайд 6. Морализация права как инструмент противодействия коррупции (опыт Франции)</vt:lpstr>
      <vt:lpstr>Слайд 7. Концепция этического поведения государственных служащих как инструмент противодействия коррупции (опыт  Китая)</vt:lpstr>
      <vt:lpstr>Слайд 8. Восемь правил по улучшению стиля работы и укреплению связей с народными массами (КНР)</vt:lpstr>
      <vt:lpstr>Слайд 9. Принцип «Тон сверху» (опыт США)</vt:lpstr>
      <vt:lpstr>Слайд 10. Функции этических норм</vt:lpstr>
      <vt:lpstr>Слайд 11. Этические принципы и нормы</vt:lpstr>
      <vt:lpstr>Слайд 12. Организация антикоррупционного обучения</vt:lpstr>
      <vt:lpstr>Слайд 13. Этические требования на государственной и муниципальной  службе Российской Федерации</vt:lpstr>
      <vt:lpstr>Слайд 14. Выводы и рекомендации:</vt:lpstr>
      <vt:lpstr> Слайд 15. Научное исследование проблем антикоррупционной этики и служебного поведения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Антикоррупционная этика</dc:title>
  <dc:creator>Цирин А.М.</dc:creator>
  <cp:lastModifiedBy>user</cp:lastModifiedBy>
  <cp:revision>31</cp:revision>
  <dcterms:created xsi:type="dcterms:W3CDTF">2018-11-27T19:27:53Z</dcterms:created>
  <dcterms:modified xsi:type="dcterms:W3CDTF">2019-04-08T10:23:28Z</dcterms:modified>
</cp:coreProperties>
</file>