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2" r:id="rId12"/>
    <p:sldId id="273" r:id="rId13"/>
    <p:sldId id="274" r:id="rId14"/>
    <p:sldId id="275" r:id="rId15"/>
    <p:sldId id="270" r:id="rId16"/>
    <p:sldId id="276" r:id="rId17"/>
    <p:sldId id="277" r:id="rId18"/>
    <p:sldId id="278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A8D"/>
    <a:srgbClr val="270100"/>
    <a:srgbClr val="591103"/>
    <a:srgbClr val="213969"/>
    <a:srgbClr val="332319"/>
    <a:srgbClr val="003374"/>
    <a:srgbClr val="C9A09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6" d="100"/>
          <a:sy n="106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86F792-81DB-4475-BFF7-A9CA1932DDC7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596116B-A165-4A2D-92C5-F1179B17D5D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2187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05895-FB27-4EE2-9268-B23055D7150D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530FD-299E-48C3-88FC-B1F1B634304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6991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78197-F6F3-4161-9201-8F19B2FD4A86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F523D-BB59-4EE7-9E72-583121089C5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4037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F9AC-F92A-44BC-BC95-FF807304D483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2A3BD-E841-498D-B41D-4B9A397655F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27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FAAD6-EEDD-4AC4-8C91-E3F6042B4A10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540E6-F17E-484A-9A8F-1661CF1AB59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4991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BEAF-5281-4E0F-A352-3AF3DDACABFC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D4BCC-5980-40C6-B20F-FA60571F03A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136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D1B4-C8FB-43BA-B541-EBC4973709F3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1DFBE-0A4E-46CA-BBD3-7A3C4090B69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7279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2C14-1004-424A-B214-B0AC907CCD77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1CA07-D0F5-4897-AC63-0D701642D8D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280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2C56-93B4-4BBE-B902-E291951BC487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7BCB0-7927-452B-8AEB-E585ADFD704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188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1180-364D-4D92-96B5-6B35B0C2F8BD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726AC-F9F5-4240-B869-5DACC98716C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1620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64CAE-2D16-448D-B071-FC897C4819D6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2B57B-513B-4ACD-A100-C26D1DC7772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5439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4846C-45BD-4A14-B47A-1105735EE0D2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CFF46-DDCE-4797-BB45-DA1615E3657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1923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3" y="1465263"/>
            <a:ext cx="78692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BB0E2-74B9-40B3-B42B-F71B54ABB16E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7C4B307-2155-4CD5-9E28-16E545D3E6B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0"/>
            <a:ext cx="7839075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pic>
        <p:nvPicPr>
          <p:cNvPr id="1031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00" r="12206" b="23570"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1"/>
          <p:cNvSpPr/>
          <p:nvPr userDrawn="1"/>
        </p:nvSpPr>
        <p:spPr>
          <a:xfrm flipV="1">
            <a:off x="0" y="0"/>
            <a:ext cx="9144000" cy="6737350"/>
          </a:xfrm>
          <a:custGeom>
            <a:avLst/>
            <a:gdLst>
              <a:gd name="connsiteX0" fmla="*/ 0 w 9144001"/>
              <a:gd name="connsiteY0" fmla="*/ 0 h 1255690"/>
              <a:gd name="connsiteX1" fmla="*/ 9144001 w 9144001"/>
              <a:gd name="connsiteY1" fmla="*/ 0 h 1255690"/>
              <a:gd name="connsiteX2" fmla="*/ 9144001 w 9144001"/>
              <a:gd name="connsiteY2" fmla="*/ 1255690 h 1255690"/>
              <a:gd name="connsiteX3" fmla="*/ 0 w 9144001"/>
              <a:gd name="connsiteY3" fmla="*/ 1255690 h 1255690"/>
              <a:gd name="connsiteX4" fmla="*/ 0 w 9144001"/>
              <a:gd name="connsiteY4" fmla="*/ 0 h 1255690"/>
              <a:gd name="connsiteX0" fmla="*/ 0 w 9144001"/>
              <a:gd name="connsiteY0" fmla="*/ 1094704 h 2350394"/>
              <a:gd name="connsiteX1" fmla="*/ 9144001 w 9144001"/>
              <a:gd name="connsiteY1" fmla="*/ 0 h 2350394"/>
              <a:gd name="connsiteX2" fmla="*/ 9144001 w 9144001"/>
              <a:gd name="connsiteY2" fmla="*/ 2350394 h 2350394"/>
              <a:gd name="connsiteX3" fmla="*/ 0 w 9144001"/>
              <a:gd name="connsiteY3" fmla="*/ 2350394 h 2350394"/>
              <a:gd name="connsiteX4" fmla="*/ 0 w 9144001"/>
              <a:gd name="connsiteY4" fmla="*/ 1094704 h 2350394"/>
              <a:gd name="connsiteX0" fmla="*/ 0 w 9144001"/>
              <a:gd name="connsiteY0" fmla="*/ 323844 h 2350394"/>
              <a:gd name="connsiteX1" fmla="*/ 9144001 w 9144001"/>
              <a:gd name="connsiteY1" fmla="*/ 0 h 2350394"/>
              <a:gd name="connsiteX2" fmla="*/ 9144001 w 9144001"/>
              <a:gd name="connsiteY2" fmla="*/ 2350394 h 2350394"/>
              <a:gd name="connsiteX3" fmla="*/ 0 w 9144001"/>
              <a:gd name="connsiteY3" fmla="*/ 2350394 h 2350394"/>
              <a:gd name="connsiteX4" fmla="*/ 0 w 9144001"/>
              <a:gd name="connsiteY4" fmla="*/ 323844 h 235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1" h="2350394">
                <a:moveTo>
                  <a:pt x="0" y="323844"/>
                </a:moveTo>
                <a:lnTo>
                  <a:pt x="9144001" y="0"/>
                </a:lnTo>
                <a:lnTo>
                  <a:pt x="9144001" y="2350394"/>
                </a:lnTo>
                <a:lnTo>
                  <a:pt x="0" y="2350394"/>
                </a:lnTo>
                <a:lnTo>
                  <a:pt x="0" y="3238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consultantplus://offline/ref=FA07593982FA661C93673D9B9472D2F111981ABFDA4C2F6BCE7C0589A52A9385FA2AD65494D360BCsAq6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consultantplus://offline/ref=FA07593982FA661C93673D9B9472D2F1109112B9DB4B2F6BCE7C0589A5s2qAN" TargetMode="External"/><Relationship Id="rId7" Type="http://schemas.openxmlformats.org/officeDocument/2006/relationships/hyperlink" Target="consultantplus://offline/ref=FA07593982FA661C93673D9B9472D2F110991BBCDB482F6BCE7C0589A5s2qAN" TargetMode="External"/><Relationship Id="rId2" Type="http://schemas.openxmlformats.org/officeDocument/2006/relationships/hyperlink" Target="consultantplus://offline/ref=FA07593982FA661C93673D9B9472D2F111981FBEDF4B2F6BCE7C0589A5s2q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FA07593982FA661C93673D9B9472D2F1109112B9DB492F6BCE7C0589A5s2qAN" TargetMode="External"/><Relationship Id="rId5" Type="http://schemas.openxmlformats.org/officeDocument/2006/relationships/hyperlink" Target="consultantplus://offline/ref=FA07593982FA661C93673D9B9472D2F1109112B9DC492F6BCE7C0589A5s2qAN" TargetMode="External"/><Relationship Id="rId4" Type="http://schemas.openxmlformats.org/officeDocument/2006/relationships/hyperlink" Target="consultantplus://offline/ref=FA07593982FA661C93673D9B9472D2F110901DB9DE4B2F6BCE7C0589A5s2qA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A07593982FA661C936723959072D2F1109F12B4DD4C2F6BCE7C0589A5s2qAN" TargetMode="External"/><Relationship Id="rId2" Type="http://schemas.openxmlformats.org/officeDocument/2006/relationships/hyperlink" Target="consultantplus://offline/ref=FA07593982FA661C93673D9B9472D2F11A911EBCD6457261C625098BsAq2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FA07593982FA661C93673D9B9472D2F111981ABBDA492F6BCE7C0589A5s2qA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A07593982FA661C936723959072D2F1109919B5D84E2F6BCE7C0589A5s2qAN" TargetMode="External"/><Relationship Id="rId2" Type="http://schemas.openxmlformats.org/officeDocument/2006/relationships/hyperlink" Target="consultantplus://offline/ref=FA07593982FA661C93673D9B9472D2F1109A1BBDDE4D2F6BCE7C0589A5s2qA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FA07593982FA661C936723959072D2F113901CB8DA492F6BCE7C0589A5s2qA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58AD483C10B659EECF578C0A7A06E882FFFC47CAC6698F9EE7C40A81Ea8CBJ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hyperlink" Target="consultantplus://offline/ref=158AD483C10B659EECF566CEA3A06E882FFECA76AE6798F9EE7C40A81E8B6849229ED3648B451476aCCAJ" TargetMode="External"/><Relationship Id="rId4" Type="http://schemas.openxmlformats.org/officeDocument/2006/relationships/hyperlink" Target="consultantplus://offline/ref=158AD483C10B659EECF566CEA3A06E882FFECA76AE6798F9EE7C40A81E8B6849229ED360a8C9J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158AD483C10B659EECF566CEA3A06E882FFECA76AE6798F9EE7C40A81E8B6849229ED3648B451771aCC8J" TargetMode="External"/><Relationship Id="rId3" Type="http://schemas.openxmlformats.org/officeDocument/2006/relationships/hyperlink" Target="consultantplus://offline/ref=158AD483C10B659EECF566CEA3A06E882FFECA76AE6798F9EE7C40A81E8B6849229ED3618Da4C0J" TargetMode="External"/><Relationship Id="rId7" Type="http://schemas.openxmlformats.org/officeDocument/2006/relationships/hyperlink" Target="consultantplus://offline/ref=158AD483C10B659EECF566CEA3A06E882FFECA76AE6798F9EE7C40A81E8B6849229ED3648B471F7CaCCAJ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158AD483C10B659EECF566CEA3A06E882FFECA76AE6798F9EE7C40A81E8B6849229ED3648B471F73aCCEJ" TargetMode="External"/><Relationship Id="rId11" Type="http://schemas.openxmlformats.org/officeDocument/2006/relationships/hyperlink" Target="consultantplus://offline/ref=158AD483C10B659EECF566CEA3A06E882FFECA76AE6798F9EE7C40A81E8B6849229ED3648B471572aCCDJ" TargetMode="External"/><Relationship Id="rId5" Type="http://schemas.openxmlformats.org/officeDocument/2006/relationships/hyperlink" Target="consultantplus://offline/ref=158AD483C10B659EECF566CEA3A06E882FFECA76AE6798F9EE7C40A81E8B6849229ED36182a4CEJ" TargetMode="External"/><Relationship Id="rId10" Type="http://schemas.openxmlformats.org/officeDocument/2006/relationships/hyperlink" Target="consultantplus://offline/ref=158AD483C10B659EECF566CEA3A06E882FFECA76AE6798F9EE7C40A81E8B6849229ED3618Ea4C6J" TargetMode="External"/><Relationship Id="rId4" Type="http://schemas.openxmlformats.org/officeDocument/2006/relationships/hyperlink" Target="consultantplus://offline/ref=158AD483C10B659EECF566CEA3A06E882FFECA76AE6798F9EE7C40A81E8B6849229ED36183a4C2J" TargetMode="External"/><Relationship Id="rId9" Type="http://schemas.openxmlformats.org/officeDocument/2006/relationships/hyperlink" Target="consultantplus://offline/ref=158AD483C10B659EECF566CEA3A06E882FFECA76AE6798F9EE7C40A81E8B6849229ED3648B451770aCC9J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58AD483C10B659EECF566CEA3A06E882FFECA72AE6298F9EE7C40A81E8B6849229ED3678D44a1C7J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consultantplus://offline/ref=158AD483C10B659EECF566CEA3A06E882FFECA72AE6298F9EE7C40A81E8B6849229ED3668B4Ea1C7J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8" r="12206"/>
          <a:stretch>
            <a:fillRect/>
          </a:stretch>
        </p:blipFill>
        <p:spPr bwMode="auto">
          <a:xfrm>
            <a:off x="0" y="0"/>
            <a:ext cx="91440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506913"/>
            <a:ext cx="9144000" cy="2351087"/>
          </a:xfrm>
          <a:custGeom>
            <a:avLst/>
            <a:gdLst>
              <a:gd name="connsiteX0" fmla="*/ 0 w 9144001"/>
              <a:gd name="connsiteY0" fmla="*/ 0 h 1255690"/>
              <a:gd name="connsiteX1" fmla="*/ 9144001 w 9144001"/>
              <a:gd name="connsiteY1" fmla="*/ 0 h 1255690"/>
              <a:gd name="connsiteX2" fmla="*/ 9144001 w 9144001"/>
              <a:gd name="connsiteY2" fmla="*/ 1255690 h 1255690"/>
              <a:gd name="connsiteX3" fmla="*/ 0 w 9144001"/>
              <a:gd name="connsiteY3" fmla="*/ 1255690 h 1255690"/>
              <a:gd name="connsiteX4" fmla="*/ 0 w 9144001"/>
              <a:gd name="connsiteY4" fmla="*/ 0 h 1255690"/>
              <a:gd name="connsiteX0" fmla="*/ 0 w 9144001"/>
              <a:gd name="connsiteY0" fmla="*/ 1094704 h 2350394"/>
              <a:gd name="connsiteX1" fmla="*/ 9144001 w 9144001"/>
              <a:gd name="connsiteY1" fmla="*/ 0 h 2350394"/>
              <a:gd name="connsiteX2" fmla="*/ 9144001 w 9144001"/>
              <a:gd name="connsiteY2" fmla="*/ 2350394 h 2350394"/>
              <a:gd name="connsiteX3" fmla="*/ 0 w 9144001"/>
              <a:gd name="connsiteY3" fmla="*/ 2350394 h 2350394"/>
              <a:gd name="connsiteX4" fmla="*/ 0 w 9144001"/>
              <a:gd name="connsiteY4" fmla="*/ 1094704 h 235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1" h="2350394">
                <a:moveTo>
                  <a:pt x="0" y="1094704"/>
                </a:moveTo>
                <a:lnTo>
                  <a:pt x="9144001" y="0"/>
                </a:lnTo>
                <a:lnTo>
                  <a:pt x="9144001" y="2350394"/>
                </a:lnTo>
                <a:lnTo>
                  <a:pt x="0" y="2350394"/>
                </a:lnTo>
                <a:lnTo>
                  <a:pt x="0" y="1094704"/>
                </a:lnTo>
                <a:close/>
              </a:path>
            </a:pathLst>
          </a:custGeom>
          <a:gradFill flip="none" rotWithShape="1">
            <a:gsLst>
              <a:gs pos="0">
                <a:srgbClr val="591103"/>
              </a:gs>
              <a:gs pos="100000">
                <a:srgbClr val="270100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38163" y="5081588"/>
            <a:ext cx="8382000" cy="16129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2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Правовое регулирование деятельности по противодействию коррупции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4"/>
          <p:cNvSpPr>
            <a:spLocks noGrp="1"/>
          </p:cNvSpPr>
          <p:nvPr>
            <p:ph type="ctrTitle"/>
          </p:nvPr>
        </p:nvSpPr>
        <p:spPr>
          <a:xfrm>
            <a:off x="1066800" y="517525"/>
            <a:ext cx="7772400" cy="1470025"/>
          </a:xfrm>
        </p:spPr>
        <p:txBody>
          <a:bodyPr anchor="ctr"/>
          <a:lstStyle/>
          <a:p>
            <a:r>
              <a:rPr lang="ru-RU" altLang="ru-RU" sz="2000" b="1" u="sng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000" b="1" u="sng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Правовое регулирование антикоррупционного </a:t>
            </a:r>
            <a:r>
              <a:rPr lang="ru-RU" altLang="ru-RU" sz="2000" b="1" u="sng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комплаенс</a:t>
            </a:r>
            <a:r>
              <a:rPr lang="ru-RU" altLang="ru-RU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-контроля в России</a:t>
            </a:r>
            <a:r>
              <a:rPr lang="ru-RU" altLang="ru-RU" sz="2400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1800" dirty="0" smtClean="0"/>
          </a:p>
        </p:txBody>
      </p:sp>
      <p:sp>
        <p:nvSpPr>
          <p:cNvPr id="23557" name="Rectangle 5"/>
          <p:cNvSpPr>
            <a:spLocks noGrp="1"/>
          </p:cNvSpPr>
          <p:nvPr>
            <p:ph type="subTitle" idx="1"/>
          </p:nvPr>
        </p:nvSpPr>
        <p:spPr>
          <a:xfrm>
            <a:off x="231775" y="1944688"/>
            <a:ext cx="8670925" cy="4187825"/>
          </a:xfrm>
        </p:spPr>
        <p:txBody>
          <a:bodyPr/>
          <a:lstStyle/>
          <a:p>
            <a:r>
              <a:rPr lang="ru-RU" altLang="ru-RU" sz="1800" smtClean="0">
                <a:solidFill>
                  <a:schemeClr val="tx2"/>
                </a:solidFill>
                <a:latin typeface="Arial" panose="020B0604020202020204" pitchFamily="34" charset="0"/>
              </a:rPr>
              <a:t>Россия придерживается широкого подхода к определению коррупции, включая в него преступления, </a:t>
            </a:r>
            <a:r>
              <a:rPr lang="ru-RU" altLang="ru-RU" sz="1800" b="1" smtClean="0">
                <a:solidFill>
                  <a:schemeClr val="tx2"/>
                </a:solidFill>
                <a:latin typeface="Arial" panose="020B0604020202020204" pitchFamily="34" charset="0"/>
              </a:rPr>
              <a:t>совершаемые как в публичной, так и в частной сфере.</a:t>
            </a:r>
            <a:endParaRPr lang="ru-RU" altLang="ru-RU" sz="18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ru-RU" altLang="ru-RU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В ст. 1 Федерального закона «О противодействии коррупции» </a:t>
            </a:r>
            <a:r>
              <a:rPr lang="ru-RU" altLang="ru-RU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коррупция</a:t>
            </a:r>
            <a:r>
              <a:rPr lang="ru-RU" altLang="ru-RU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определяется как:</a:t>
            </a:r>
          </a:p>
          <a:p>
            <a:r>
              <a:rPr lang="ru-RU" altLang="ru-RU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</a:t>
            </a:r>
            <a:r>
              <a:rPr lang="ru-RU" altLang="ru-RU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в целях получения выгоды</a:t>
            </a:r>
            <a:r>
              <a:rPr lang="ru-RU" altLang="ru-RU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в виде денег, ценностей, иного имущества или услуг имущественного характера, иных имущественных прав </a:t>
            </a:r>
            <a:r>
              <a:rPr lang="ru-RU" altLang="ru-RU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для себя или для третьих лиц либо незаконное предоставление такой выгоды указанному лицу другими физическими лицами</a:t>
            </a:r>
            <a:r>
              <a:rPr lang="ru-RU" altLang="ru-RU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;</a:t>
            </a:r>
          </a:p>
          <a:p>
            <a:r>
              <a:rPr lang="ru-RU" altLang="ru-RU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б) совершение деяний, указанных в подпункте "а" настоящего пункта, от имени или в интересах юридического лица.</a:t>
            </a:r>
          </a:p>
          <a:p>
            <a:endParaRPr lang="ru-RU" altLang="ru-RU" sz="1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2035175" y="0"/>
            <a:ext cx="6462713" cy="1338263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Антикоррупционное законодательство в России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390525" y="1352550"/>
            <a:ext cx="8372475" cy="47117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	Один из основных законов - это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Закон о противодействии коррупции</a:t>
            </a:r>
            <a:r>
              <a:rPr lang="ru-RU" altLang="ru-RU" sz="1600" dirty="0" smtClean="0">
                <a:latin typeface="Arial" panose="020B0604020202020204" pitchFamily="34" charset="0"/>
              </a:rPr>
              <a:t>. Однако он далеко не единственный.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	</a:t>
            </a:r>
            <a:r>
              <a:rPr lang="ru-RU" altLang="ru-RU" sz="1600" dirty="0" smtClean="0">
                <a:latin typeface="Arial" panose="020B0604020202020204" pitchFamily="34" charset="0"/>
              </a:rPr>
              <a:t>Президент </a:t>
            </a:r>
            <a:r>
              <a:rPr lang="ru-RU" altLang="ru-RU" sz="1600" dirty="0" smtClean="0">
                <a:latin typeface="Arial" panose="020B0604020202020204" pitchFamily="34" charset="0"/>
              </a:rPr>
              <a:t>РФ принимает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Национальный план противодействия коррупции.</a:t>
            </a:r>
            <a:r>
              <a:rPr lang="ru-RU" altLang="ru-RU" sz="1600" dirty="0" smtClean="0">
                <a:latin typeface="Arial" panose="020B0604020202020204" pitchFamily="34" charset="0"/>
              </a:rPr>
              <a:t> Последний </a:t>
            </a:r>
            <a:r>
              <a:rPr lang="ru-RU" altLang="ru-RU" sz="1600" dirty="0" smtClean="0">
                <a:latin typeface="Arial" panose="020B0604020202020204" pitchFamily="34" charset="0"/>
                <a:hlinkClick r:id="rId2"/>
              </a:rPr>
              <a:t>план</a:t>
            </a:r>
            <a:r>
              <a:rPr lang="ru-RU" altLang="ru-RU" sz="1600" dirty="0" smtClean="0">
                <a:latin typeface="Arial" panose="020B0604020202020204" pitchFamily="34" charset="0"/>
              </a:rPr>
              <a:t> - на </a:t>
            </a:r>
            <a:r>
              <a:rPr lang="ru-RU" altLang="ru-RU" sz="1600" dirty="0" smtClean="0">
                <a:latin typeface="Arial" panose="020B0604020202020204" pitchFamily="34" charset="0"/>
              </a:rPr>
              <a:t>2021 </a:t>
            </a:r>
            <a:r>
              <a:rPr lang="ru-RU" altLang="ru-RU" sz="1600" dirty="0" smtClean="0">
                <a:latin typeface="Arial" panose="020B0604020202020204" pitchFamily="34" charset="0"/>
              </a:rPr>
              <a:t>- </a:t>
            </a:r>
            <a:r>
              <a:rPr lang="ru-RU" altLang="ru-RU" sz="1600" dirty="0" smtClean="0">
                <a:latin typeface="Arial" panose="020B0604020202020204" pitchFamily="34" charset="0"/>
              </a:rPr>
              <a:t>2024 </a:t>
            </a:r>
            <a:r>
              <a:rPr lang="ru-RU" altLang="ru-RU" sz="1600" dirty="0" smtClean="0">
                <a:latin typeface="Arial" panose="020B0604020202020204" pitchFamily="34" charset="0"/>
              </a:rPr>
              <a:t>гг. В этом документе определены </a:t>
            </a:r>
            <a:r>
              <a:rPr lang="ru-RU" altLang="ru-RU" sz="1600" u="sng" dirty="0" smtClean="0">
                <a:solidFill>
                  <a:srgbClr val="173A8D"/>
                </a:solidFill>
                <a:latin typeface="Arial" panose="020B0604020202020204" pitchFamily="34" charset="0"/>
              </a:rPr>
              <a:t>конкретные задачи по противодействию коррупции</a:t>
            </a:r>
            <a:r>
              <a:rPr lang="ru-RU" altLang="ru-RU" sz="16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	Перечень «антикоррупционных» документов: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Arial" panose="020B0604020202020204" pitchFamily="34" charset="0"/>
              </a:rPr>
              <a:t>	Международные договоры:</a:t>
            </a:r>
            <a:endParaRPr lang="ru-RU" altLang="ru-RU" sz="2400" dirty="0" smtClean="0">
              <a:latin typeface="Arial" panose="020B0604020202020204" pitchFamily="34" charset="0"/>
            </a:endParaRPr>
          </a:p>
          <a:p>
            <a:r>
              <a:rPr lang="ru-RU" altLang="ru-RU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Конвенция ООН против коррупции</a:t>
            </a:r>
            <a:r>
              <a:rPr lang="ru-RU" altLang="ru-RU" sz="2000" dirty="0" smtClean="0">
                <a:latin typeface="Arial" panose="020B0604020202020204" pitchFamily="34" charset="0"/>
              </a:rPr>
              <a:t> (ратифицирована Федеральным законом от 08.03.2006 № 40-ФЗ),</a:t>
            </a:r>
          </a:p>
          <a:p>
            <a:r>
              <a:rPr lang="ru-RU" altLang="ru-RU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Конвенция против транснациональной организованной преступности</a:t>
            </a:r>
            <a:r>
              <a:rPr lang="ru-RU" altLang="ru-RU" sz="2000" dirty="0" smtClean="0">
                <a:latin typeface="Arial" panose="020B0604020202020204" pitchFamily="34" charset="0"/>
              </a:rPr>
              <a:t> (ратифицирована Федеральным законом от 26.04.2004 №26-ФЗ),</a:t>
            </a:r>
          </a:p>
          <a:p>
            <a:r>
              <a:rPr lang="ru-RU" altLang="ru-RU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Конвенция об уголовной ответственности за коррупцию</a:t>
            </a:r>
            <a:r>
              <a:rPr lang="ru-RU" altLang="ru-RU" sz="2000" dirty="0" smtClean="0">
                <a:latin typeface="Arial" panose="020B0604020202020204" pitchFamily="34" charset="0"/>
              </a:rPr>
              <a:t> (ратифицирована Федеральным законом от 25.07.2006 №125-ФЗ).</a:t>
            </a:r>
          </a:p>
        </p:txBody>
      </p:sp>
      <p:pic>
        <p:nvPicPr>
          <p:cNvPr id="27652" name="Picture 9" descr="логотип МИСи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2035175" y="0"/>
            <a:ext cx="6462713" cy="1338263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Антикоррупционное законодательство в России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390525" y="1352550"/>
            <a:ext cx="8372475" cy="4711700"/>
          </a:xfrm>
        </p:spPr>
        <p:txBody>
          <a:bodyPr/>
          <a:lstStyle/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600" b="1" dirty="0" smtClean="0">
                <a:latin typeface="Arial" panose="020B0604020202020204" pitchFamily="34" charset="0"/>
              </a:rPr>
              <a:t>	Федеральные законы:</a:t>
            </a:r>
            <a:endParaRPr lang="ru-RU" altLang="ru-RU" sz="1600" dirty="0" smtClean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 государственной гражданской службе Российской Федерации» </a:t>
            </a:r>
          </a:p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от 27.07.2004 №</a:t>
            </a:r>
            <a:r>
              <a:rPr lang="ru-RU" altLang="ru-RU" sz="1400" dirty="0" smtClean="0">
                <a:latin typeface="Arial" panose="020B0604020202020204" pitchFamily="34" charset="0"/>
                <a:hlinkClick r:id="rId2"/>
              </a:rPr>
              <a:t> 79-ФЗ</a:t>
            </a:r>
            <a:r>
              <a:rPr lang="ru-RU" altLang="ru-RU" sz="14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 противодействии коррупции»</a:t>
            </a:r>
            <a:r>
              <a:rPr lang="ru-RU" altLang="ru-RU" sz="1600" dirty="0" smtClean="0">
                <a:latin typeface="Arial" panose="020B0604020202020204" pitchFamily="34" charset="0"/>
              </a:rPr>
              <a:t> от 25.12.2008 </a:t>
            </a:r>
            <a:r>
              <a:rPr lang="ru-RU" altLang="ru-RU" sz="1600" dirty="0" smtClean="0">
                <a:latin typeface="Arial" panose="020B0604020202020204" pitchFamily="34" charset="0"/>
                <a:hlinkClick r:id="rId3"/>
              </a:rPr>
              <a:t>N 273-ФЗ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«Об обеспечении доступа к информации о деятельности государственных органов и органов местного самоуправления» </a:t>
            </a:r>
          </a:p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от 09.02.2009 </a:t>
            </a:r>
            <a:r>
              <a:rPr lang="ru-RU" altLang="ru-RU" sz="1600" dirty="0" smtClean="0">
                <a:latin typeface="Arial" panose="020B0604020202020204" pitchFamily="34" charset="0"/>
                <a:hlinkClick r:id="rId4"/>
              </a:rPr>
              <a:t>N 8-ФЗ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«Об антикоррупционной экспертизе нормативных правовых актов и проектов нормативных правовых актов»</a:t>
            </a:r>
            <a:r>
              <a:rPr lang="ru-RU" altLang="ru-RU" sz="1600" dirty="0" smtClean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от 17.07.2009 </a:t>
            </a:r>
            <a:r>
              <a:rPr lang="ru-RU" altLang="ru-RU" sz="1600" dirty="0" smtClean="0">
                <a:latin typeface="Arial" panose="020B0604020202020204" pitchFamily="34" charset="0"/>
                <a:hlinkClick r:id="rId5"/>
              </a:rPr>
              <a:t>N 172-ФЗ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 контроле за соответствием расходов лиц, замещающих государственные должности, и иных лиц их доходам» </a:t>
            </a:r>
          </a:p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от 03.12.2012 </a:t>
            </a:r>
            <a:r>
              <a:rPr lang="ru-RU" altLang="ru-RU" sz="1600" dirty="0" smtClean="0">
                <a:latin typeface="Arial" panose="020B0604020202020204" pitchFamily="34" charset="0"/>
                <a:hlinkClick r:id="rId6"/>
              </a:rPr>
              <a:t>N 230-ФЗ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70000"/>
              </a:lnSpc>
            </a:pPr>
            <a:r>
              <a:rPr lang="ru-RU" alt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инструментами»</a:t>
            </a:r>
          </a:p>
          <a:p>
            <a:pPr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 от 07.05.2013 </a:t>
            </a:r>
            <a:r>
              <a:rPr lang="ru-RU" altLang="ru-RU" sz="1600" dirty="0" smtClean="0">
                <a:latin typeface="Arial" panose="020B0604020202020204" pitchFamily="34" charset="0"/>
                <a:hlinkClick r:id="rId7"/>
              </a:rPr>
              <a:t>N 79-ФЗ</a:t>
            </a:r>
            <a:r>
              <a:rPr lang="ru-RU" altLang="ru-RU" sz="1600" dirty="0" smtClean="0">
                <a:latin typeface="Arial" panose="020B0604020202020204" pitchFamily="34" charset="0"/>
              </a:rPr>
              <a:t> и др.</a:t>
            </a:r>
          </a:p>
        </p:txBody>
      </p:sp>
      <p:pic>
        <p:nvPicPr>
          <p:cNvPr id="29700" name="Picture 9" descr="логотип МИСиС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2035175" y="0"/>
            <a:ext cx="6462713" cy="1338263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Антикоррупционное законодательство в России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390525" y="1352550"/>
            <a:ext cx="8372475" cy="47117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b="1" dirty="0" smtClean="0">
                <a:latin typeface="Arial" panose="020B0604020202020204" pitchFamily="34" charset="0"/>
              </a:rPr>
              <a:t>Указы Президента РФ:</a:t>
            </a:r>
            <a:endParaRPr lang="ru-RU" altLang="ru-RU" sz="1600" dirty="0" smtClean="0">
              <a:latin typeface="Arial" panose="020B0604020202020204" pitchFamily="34" charset="0"/>
            </a:endParaRPr>
          </a:p>
          <a:p>
            <a:r>
              <a:rPr lang="ru-RU" altLang="ru-RU" sz="1600" dirty="0" smtClean="0">
                <a:latin typeface="Arial" panose="020B0604020202020204" pitchFamily="34" charset="0"/>
              </a:rPr>
              <a:t>«Об утверждении общих принципов служебного поведения государственных служащих» от 12.08.2002 </a:t>
            </a:r>
            <a:r>
              <a:rPr lang="ru-RU" altLang="ru-RU" sz="1600" dirty="0" smtClean="0">
                <a:latin typeface="Arial" panose="020B0604020202020204" pitchFamily="34" charset="0"/>
                <a:hlinkClick r:id="rId2"/>
              </a:rPr>
              <a:t>N 885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r>
              <a:rPr lang="ru-RU" altLang="ru-RU" sz="1600" dirty="0" smtClean="0">
                <a:latin typeface="Arial" panose="020B0604020202020204" pitchFamily="34" charset="0"/>
              </a:rPr>
              <a:t>«О мерах по противодействию коррупции» от 19.05.2008 </a:t>
            </a:r>
            <a:r>
              <a:rPr lang="ru-RU" altLang="ru-RU" sz="1600" dirty="0" smtClean="0">
                <a:latin typeface="Arial" panose="020B0604020202020204" pitchFamily="34" charset="0"/>
                <a:hlinkClick r:id="rId3"/>
              </a:rPr>
              <a:t>N 815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r>
              <a:rPr lang="ru-RU" altLang="ru-RU" sz="1600" dirty="0" smtClean="0">
                <a:latin typeface="Arial" panose="020B0604020202020204" pitchFamily="34" charset="0"/>
              </a:rPr>
              <a:t>«Об утверждении перечня должностей федеральной государственной службы, при замещении которых федеральные государственные служащие обязаны представлять сведения о своих доходах, об имуществе и обязательствах имущественного характера, а также сведения о доходах, об имуществе и обязательствах имущественного характера своих супруги (супруга) и несовершеннолетних детей» от 18.05.2009 </a:t>
            </a:r>
            <a:r>
              <a:rPr lang="ru-RU" altLang="ru-RU" sz="1600" dirty="0" smtClean="0">
                <a:latin typeface="Arial" panose="020B0604020202020204" pitchFamily="34" charset="0"/>
                <a:hlinkClick r:id="rId4"/>
              </a:rPr>
              <a:t>N 557</a:t>
            </a:r>
            <a:r>
              <a:rPr lang="ru-RU" altLang="ru-RU" sz="1600" dirty="0" smtClean="0">
                <a:latin typeface="Arial" panose="020B0604020202020204" pitchFamily="34" charset="0"/>
              </a:rPr>
              <a:t>,</a:t>
            </a:r>
          </a:p>
          <a:p>
            <a:r>
              <a:rPr lang="ru-RU" altLang="ru-RU" sz="1600" dirty="0" smtClean="0">
                <a:latin typeface="Arial" panose="020B0604020202020204" pitchFamily="34" charset="0"/>
              </a:rPr>
              <a:t>«О комиссиях по соблюдению требований к служебному поведению федеральных государственных служащих и урегулированию конфликта интересов» от 01.07.2010 </a:t>
            </a:r>
            <a:r>
              <a:rPr lang="ru-RU" altLang="ru-RU" sz="1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N 821,</a:t>
            </a:r>
          </a:p>
          <a:p>
            <a:r>
              <a:rPr lang="ru-RU" altLang="ru-RU" sz="1600" dirty="0" smtClean="0">
                <a:latin typeface="Arial" panose="020B0604020202020204" pitchFamily="34" charset="0"/>
              </a:rPr>
              <a:t>«О квалификационных требованиях к стажу государственной гражданской службы или стажу работы по специальности, направлению подготовки, который необходим для замещения должностей федеральной государственной гражданской службы» от 16.01.2017 </a:t>
            </a:r>
            <a:r>
              <a:rPr lang="ru-RU" altLang="ru-RU" sz="1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№16</a:t>
            </a:r>
            <a:r>
              <a:rPr lang="ru-RU" altLang="ru-RU" sz="1600" dirty="0" smtClean="0">
                <a:latin typeface="Arial" panose="020B0604020202020204" pitchFamily="34" charset="0"/>
              </a:rPr>
              <a:t> и др.</a:t>
            </a:r>
          </a:p>
        </p:txBody>
      </p:sp>
      <p:pic>
        <p:nvPicPr>
          <p:cNvPr id="30724" name="Picture 9" descr="логотип МИСиС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2035175" y="0"/>
            <a:ext cx="6462713" cy="1338263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Антикоррупционное законодательство в России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390525" y="1352550"/>
            <a:ext cx="8372475" cy="4711700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</a:rPr>
              <a:t>Постановления Правительства РФ:</a:t>
            </a:r>
            <a:endParaRPr lang="ru-RU" altLang="ru-RU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Arial" panose="020B0604020202020204" pitchFamily="34" charset="0"/>
              </a:rPr>
              <a:t>«Об антикоррупционной экспертизе нормативных правовых актов и проектов нормативных правовых актов» от 26.02.2010 </a:t>
            </a:r>
            <a:r>
              <a:rPr lang="ru-RU" altLang="ru-RU" sz="2000" dirty="0" smtClean="0">
                <a:latin typeface="Arial" panose="020B0604020202020204" pitchFamily="34" charset="0"/>
                <a:hlinkClick r:id="rId2"/>
              </a:rPr>
              <a:t>N 96</a:t>
            </a:r>
            <a:r>
              <a:rPr lang="ru-RU" altLang="ru-RU" sz="20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Arial" panose="020B0604020202020204" pitchFamily="34" charset="0"/>
              </a:rPr>
              <a:t>«О распространении на отдельные категории граждан ограничений, запретов и обязанностей, установленных Федеральным законом "О противодействии коррупции" и другими федеральными законами в целях противодействия коррупции» от 05.07.2013 </a:t>
            </a:r>
            <a:r>
              <a:rPr lang="ru-RU" altLang="ru-RU" sz="2000" dirty="0" smtClean="0">
                <a:latin typeface="Arial" panose="020B0604020202020204" pitchFamily="34" charset="0"/>
                <a:hlinkClick r:id="rId3"/>
              </a:rPr>
              <a:t>N 568</a:t>
            </a:r>
            <a:r>
              <a:rPr lang="ru-RU" altLang="ru-RU" sz="2000" dirty="0" smtClean="0"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Arial" panose="020B0604020202020204" pitchFamily="34" charset="0"/>
              </a:rPr>
              <a:t>«О Порядке сообщения отдельными категориями лиц о получении подарка в связи с протокольными мероприятиями, служебными командировками и другими официальными мероприятиями, участие в которых связано с исполнением ими служебных (должностных) обязанностей, сдаче и оценке подарка, реализации (выкупе) и зачислении средств, вырученных от его реализации» от 09.01.2014 </a:t>
            </a:r>
            <a:r>
              <a:rPr lang="ru-RU" altLang="ru-RU" sz="2000" dirty="0" smtClean="0">
                <a:latin typeface="Arial" panose="020B0604020202020204" pitchFamily="34" charset="0"/>
                <a:hlinkClick r:id="rId4"/>
              </a:rPr>
              <a:t>N 10</a:t>
            </a:r>
            <a:r>
              <a:rPr lang="ru-RU" altLang="ru-RU" sz="2000" dirty="0" smtClean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31748" name="Picture 9" descr="логотип МИСиС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444500" y="327025"/>
            <a:ext cx="8334375" cy="5616575"/>
          </a:xfrm>
        </p:spPr>
        <p:txBody>
          <a:bodyPr/>
          <a:lstStyle/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400" smtClean="0">
                <a:latin typeface="Arial" panose="020B0604020202020204" pitchFamily="34" charset="0"/>
              </a:rPr>
              <a:t>		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ru-RU" altLang="ru-RU" sz="160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800" smtClean="0">
                <a:latin typeface="Arial" panose="020B0604020202020204" pitchFamily="34" charset="0"/>
              </a:rPr>
              <a:t>Перечень преступлений коррупционной направленности определен в </a:t>
            </a:r>
            <a:r>
              <a:rPr lang="ru-RU" altLang="ru-RU" sz="1800" smtClean="0">
                <a:latin typeface="Arial" panose="020B0604020202020204" pitchFamily="34" charset="0"/>
                <a:hlinkClick r:id="rId3"/>
              </a:rPr>
              <a:t>указании</a:t>
            </a:r>
            <a:r>
              <a:rPr lang="ru-RU" altLang="ru-RU" sz="1800" smtClean="0">
                <a:latin typeface="Arial" panose="020B0604020202020204" pitchFamily="34" charset="0"/>
              </a:rPr>
              <a:t> Генпрокуратуры России № 387-11, МВД России № 2 от 11 сентября 2013 г. </a:t>
            </a:r>
            <a:r>
              <a:rPr lang="ru-RU" altLang="ru-RU" sz="1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«О введении в действие перечней статей Уголовного кодекса Российской Федерации, используемых при формировании статистической отчетности».</a:t>
            </a:r>
            <a:endParaRPr lang="ru-RU" altLang="ru-RU" sz="180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Общие условия отнесения противоправных деяний к преступлениям коррупционной направленности:</a:t>
            </a:r>
            <a:endParaRPr lang="ru-RU" altLang="ru-RU" sz="2000" b="1" i="1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"</a:t>
            </a:r>
            <a:r>
              <a:rPr lang="ru-RU" altLang="ru-RU" sz="1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наличие надлежащих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субъектов уголовно наказуемого деяния, к которым относятся должностные лица, указанные в 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hlinkClick r:id="rId4"/>
              </a:rPr>
              <a:t>примечаниях к ст. 285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УК РФ, лица, выполняющие управленческие функции в коммерческой или иной организации, действующие от имени и в интересах юридического лица, а также в некоммерческой организации, не являющейся государственным органом, органом местного самоуправления, государственным или муниципальным учреждением, указанные в 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hlinkClick r:id="rId5"/>
              </a:rPr>
              <a:t>примечаниях к ст. 201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УК РФ;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связь деяния со служебным положением субъекта, отступлением от его прямых прав и обязанностей;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обязательное наличие у субъекта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корыстного мотива (деяние связано с получением им имущественных прав и выгод для себя или для третьих лиц);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ru-RU" altLang="ru-RU" sz="1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совершение преступления</a:t>
            </a:r>
            <a:r>
              <a:rPr lang="ru-RU" altLang="ru-RU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только с прямым умыслом.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4"/>
          <p:cNvSpPr>
            <a:spLocks noGrp="1"/>
          </p:cNvSpPr>
          <p:nvPr>
            <p:ph type="ctrTitle"/>
          </p:nvPr>
        </p:nvSpPr>
        <p:spPr>
          <a:xfrm>
            <a:off x="439738" y="549275"/>
            <a:ext cx="8377237" cy="5640388"/>
          </a:xfrm>
        </p:spPr>
        <p:txBody>
          <a:bodyPr anchor="ctr"/>
          <a:lstStyle/>
          <a:p>
            <a:pPr algn="l"/>
            <a:r>
              <a:rPr lang="ru-RU" altLang="ru-RU" sz="2200" u="sng" smtClean="0">
                <a:solidFill>
                  <a:srgbClr val="3323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 числу наиболее распространенных преступлений коррупционной направленности можно отнести: </a:t>
            </a:r>
            <a:br>
              <a:rPr lang="ru-RU" altLang="ru-RU" sz="2200" u="sng" smtClean="0">
                <a:solidFill>
                  <a:srgbClr val="3323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ru-RU" altLang="ru-RU" sz="2200" u="sng" smtClean="0">
                <a:solidFill>
                  <a:srgbClr val="3323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altLang="ru-RU" sz="2200" u="sng" smtClean="0">
                <a:solidFill>
                  <a:srgbClr val="3323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ru-RU" altLang="ru-RU" sz="2000" u="sng" smtClean="0">
                <a:solidFill>
                  <a:srgbClr val="3323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- </a:t>
            </a:r>
            <a:r>
              <a:rPr lang="ru-RU" altLang="ru-RU" sz="2000" b="1" smtClean="0">
                <a:latin typeface="Arial" panose="020B0604020202020204" pitchFamily="34" charset="0"/>
              </a:rPr>
              <a:t>получение взятки </a:t>
            </a:r>
            <a:r>
              <a:rPr lang="ru-RU" altLang="ru-RU" sz="2000" b="1" smtClean="0">
                <a:latin typeface="Arial" panose="020B0604020202020204" pitchFamily="34" charset="0"/>
                <a:hlinkClick r:id="rId3"/>
              </a:rPr>
              <a:t>(ст. 290)</a:t>
            </a:r>
            <a:r>
              <a:rPr lang="ru-RU" altLang="ru-RU" sz="2000" b="1" smtClean="0">
                <a:latin typeface="Arial" panose="020B0604020202020204" pitchFamily="34" charset="0"/>
              </a:rPr>
              <a:t>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дачу взятки </a:t>
            </a:r>
            <a:r>
              <a:rPr lang="ru-RU" altLang="ru-RU" sz="2000" b="1" smtClean="0">
                <a:latin typeface="Arial" panose="020B0604020202020204" pitchFamily="34" charset="0"/>
                <a:hlinkClick r:id="rId4"/>
              </a:rPr>
              <a:t>(ст. 291)</a:t>
            </a:r>
            <a:r>
              <a:rPr lang="ru-RU" altLang="ru-RU" sz="2000" b="1" smtClean="0">
                <a:latin typeface="Arial" panose="020B0604020202020204" pitchFamily="34" charset="0"/>
              </a:rPr>
              <a:t>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посредничество во взяточничестве </a:t>
            </a:r>
            <a:r>
              <a:rPr lang="ru-RU" altLang="ru-RU" sz="2000" b="1" smtClean="0">
                <a:latin typeface="Arial" panose="020B0604020202020204" pitchFamily="34" charset="0"/>
                <a:hlinkClick r:id="rId5"/>
              </a:rPr>
              <a:t>(ст. 291.1)</a:t>
            </a:r>
            <a:r>
              <a:rPr lang="ru-RU" altLang="ru-RU" sz="2000" b="1" smtClean="0">
                <a:latin typeface="Arial" panose="020B0604020202020204" pitchFamily="34" charset="0"/>
              </a:rPr>
              <a:t>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злоупотребление должностными полномочиями </a:t>
            </a:r>
            <a:r>
              <a:rPr lang="ru-RU" altLang="ru-RU" sz="2000" b="1" smtClean="0">
                <a:latin typeface="Arial" panose="020B0604020202020204" pitchFamily="34" charset="0"/>
                <a:hlinkClick r:id="rId6"/>
              </a:rPr>
              <a:t>(ст. 285)</a:t>
            </a:r>
            <a:r>
              <a:rPr lang="ru-RU" altLang="ru-RU" sz="2000" b="1" smtClean="0">
                <a:latin typeface="Arial" panose="020B0604020202020204" pitchFamily="34" charset="0"/>
              </a:rPr>
              <a:t>,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незаконное участие в предпринимательской деятельности </a:t>
            </a:r>
            <a:r>
              <a:rPr lang="ru-RU" altLang="ru-RU" sz="2000" b="1" smtClean="0">
                <a:latin typeface="Arial" panose="020B0604020202020204" pitchFamily="34" charset="0"/>
                <a:hlinkClick r:id="rId7"/>
              </a:rPr>
              <a:t>(ст. 289)</a:t>
            </a:r>
            <a:r>
              <a:rPr lang="ru-RU" altLang="ru-RU" sz="2000" b="1" smtClean="0">
                <a:latin typeface="Arial" panose="020B0604020202020204" pitchFamily="34" charset="0"/>
              </a:rPr>
              <a:t>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нецелевое расходование бюджетных средств и средств внебюджетных фондов (</a:t>
            </a:r>
            <a:r>
              <a:rPr lang="ru-RU" altLang="ru-RU" sz="2000" b="1" smtClean="0">
                <a:latin typeface="Arial" panose="020B0604020202020204" pitchFamily="34" charset="0"/>
                <a:hlinkClick r:id="rId8"/>
              </a:rPr>
              <a:t>ст. ст. 285.1</a:t>
            </a:r>
            <a:r>
              <a:rPr lang="ru-RU" altLang="ru-RU" sz="2000" b="1" smtClean="0">
                <a:latin typeface="Arial" panose="020B0604020202020204" pitchFamily="34" charset="0"/>
              </a:rPr>
              <a:t> и </a:t>
            </a:r>
            <a:r>
              <a:rPr lang="ru-RU" altLang="ru-RU" sz="2000" b="1" smtClean="0">
                <a:latin typeface="Arial" panose="020B0604020202020204" pitchFamily="34" charset="0"/>
                <a:hlinkClick r:id="rId9"/>
              </a:rPr>
              <a:t>285.2</a:t>
            </a:r>
            <a:r>
              <a:rPr lang="ru-RU" altLang="ru-RU" sz="2000" b="1" smtClean="0">
                <a:latin typeface="Arial" panose="020B0604020202020204" pitchFamily="34" charset="0"/>
              </a:rPr>
              <a:t>),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коммерческий подкуп </a:t>
            </a:r>
            <a:r>
              <a:rPr lang="ru-RU" altLang="ru-RU" sz="2000" b="1" smtClean="0">
                <a:latin typeface="Arial" panose="020B0604020202020204" pitchFamily="34" charset="0"/>
                <a:hlinkClick r:id="rId10"/>
              </a:rPr>
              <a:t>(ст. 204)</a:t>
            </a:r>
            <a:r>
              <a:rPr lang="ru-RU" altLang="ru-RU" sz="2000" b="1" smtClean="0">
                <a:latin typeface="Arial" panose="020B0604020202020204" pitchFamily="34" charset="0"/>
              </a:rPr>
              <a:t>, </a:t>
            </a:r>
            <a:br>
              <a:rPr lang="ru-RU" altLang="ru-RU" sz="2000" b="1" smtClean="0">
                <a:latin typeface="Arial" panose="020B0604020202020204" pitchFamily="34" charset="0"/>
              </a:rPr>
            </a:br>
            <a:r>
              <a:rPr lang="ru-RU" altLang="ru-RU" sz="2000" b="1" smtClean="0">
                <a:latin typeface="Arial" panose="020B0604020202020204" pitchFamily="34" charset="0"/>
              </a:rPr>
              <a:t>- злоупотребление полномочиями </a:t>
            </a:r>
            <a:r>
              <a:rPr lang="ru-RU" altLang="ru-RU" sz="2000" b="1" smtClean="0">
                <a:latin typeface="Arial" panose="020B0604020202020204" pitchFamily="34" charset="0"/>
                <a:hlinkClick r:id="rId11"/>
              </a:rPr>
              <a:t>(ст. 201)</a:t>
            </a:r>
            <a:r>
              <a:rPr lang="ru-RU" altLang="ru-RU" sz="2000" b="1" smtClean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1800" smtClean="0">
                <a:latin typeface="Arial" panose="020B0604020202020204" pitchFamily="34" charset="0"/>
              </a:rPr>
              <a:t>	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altLang="ru-RU" sz="2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Grp="1"/>
          </p:cNvSpPr>
          <p:nvPr>
            <p:ph type="ctrTitle"/>
          </p:nvPr>
        </p:nvSpPr>
        <p:spPr>
          <a:xfrm>
            <a:off x="1047750" y="323850"/>
            <a:ext cx="7770813" cy="1323975"/>
          </a:xfrm>
        </p:spPr>
        <p:txBody>
          <a:bodyPr anchor="ctr"/>
          <a:lstStyle/>
          <a:p>
            <a:r>
              <a:rPr lang="ru-RU" altLang="ru-RU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Наряду с уголовной ответственностью физических лиц за совершение преступлений коррупционной направленности в России существует </a:t>
            </a:r>
            <a:r>
              <a:rPr lang="ru-RU" altLang="ru-RU" sz="1600" b="1" u="sng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административная ответственность</a:t>
            </a:r>
            <a:r>
              <a:rPr lang="ru-RU" altLang="ru-RU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altLang="ru-RU" sz="1600" b="1" u="sng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юридических лиц </a:t>
            </a:r>
            <a:br>
              <a:rPr lang="ru-RU" altLang="ru-RU" sz="1600" b="1" u="sng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ru-RU" altLang="ru-RU" sz="1600" b="1" u="sng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за совершение коррупционных правонарушений</a:t>
            </a:r>
            <a:r>
              <a:rPr lang="ru-RU" altLang="ru-RU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</a:t>
            </a:r>
            <a:r>
              <a:rPr lang="ru-RU" altLang="ru-RU" sz="3600" smtClean="0"/>
              <a:t>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673100" y="1933575"/>
            <a:ext cx="7561263" cy="4065588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1400" smtClean="0">
                <a:latin typeface="Arial" panose="020B0604020202020204" pitchFamily="34" charset="0"/>
              </a:rPr>
              <a:t>	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altLang="ru-RU" sz="1400" smtClean="0">
              <a:latin typeface="Arial" panose="020B0604020202020204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04838" y="1825625"/>
            <a:ext cx="7872412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/>
              <a:t>Применение за коррупционное правонарушение мер ответственности к юридическому лицу </a:t>
            </a:r>
            <a:r>
              <a:rPr lang="ru-RU" altLang="ru-RU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не освобождает от ответственности за данное коррупционное правонарушение виновное физическое лицо,</a:t>
            </a:r>
            <a:r>
              <a:rPr lang="ru-RU" altLang="ru-RU"/>
              <a:t> равно как и привлечение к уголовной или иной ответственности за коррупционное правонарушение физического лица не освобождает от ответственности за данное коррупционное правонарушение юридическое лицо.</a:t>
            </a:r>
          </a:p>
          <a:p>
            <a:pPr algn="ctr" eaLnBrk="0" hangingPunct="0"/>
            <a:r>
              <a:rPr lang="ru-RU" altLang="ru-RU"/>
              <a:t>Конкретные составы административных правонарушений коррупционной направленности определены в </a:t>
            </a:r>
            <a:r>
              <a:rPr lang="ru-RU" alt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ст. ст. 19.28</a:t>
            </a:r>
            <a:r>
              <a:rPr lang="ru-RU" alt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</a:t>
            </a:r>
            <a:r>
              <a:rPr lang="ru-RU" alt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19.29</a:t>
            </a:r>
            <a:r>
              <a:rPr lang="ru-RU" alt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Кодекса Российской Федерации об административных правонарушениях. </a:t>
            </a:r>
          </a:p>
          <a:p>
            <a:pPr algn="just" eaLnBrk="0" hangingPunct="0"/>
            <a:endParaRPr lang="ru-RU" altLang="ru-RU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3"/>
          <p:cNvSpPr>
            <a:spLocks noGrp="1"/>
          </p:cNvSpPr>
          <p:nvPr>
            <p:ph type="ctrTitle"/>
          </p:nvPr>
        </p:nvSpPr>
        <p:spPr>
          <a:xfrm>
            <a:off x="1530350" y="323850"/>
            <a:ext cx="7288213" cy="1323975"/>
          </a:xfrm>
        </p:spPr>
        <p:txBody>
          <a:bodyPr anchor="ctr"/>
          <a:lstStyle/>
          <a:p>
            <a:r>
              <a:rPr lang="ru-RU" altLang="ru-RU" sz="20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В развитии российского антикоррупционного законодательства можно выделить несколько направлений:</a:t>
            </a:r>
            <a:r>
              <a:rPr lang="ru-RU" altLang="ru-RU" sz="3600" smtClean="0"/>
              <a:t>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673100" y="1933575"/>
            <a:ext cx="7561263" cy="4065588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700" smtClean="0">
                <a:latin typeface="Arial" panose="020B0604020202020204" pitchFamily="34" charset="0"/>
              </a:rPr>
              <a:t>	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altLang="ru-RU" sz="700" smtClean="0">
              <a:latin typeface="Arial" panose="020B0604020202020204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04838" y="1887538"/>
            <a:ext cx="78105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- усиление ответственности за коррупционные преступления, в том числе установление административной ответственности юридических лиц;</a:t>
            </a:r>
          </a:p>
          <a:p>
            <a:pPr algn="ctr"/>
            <a:r>
              <a:rPr lang="ru-RU" alt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- осуществление антикоррупционной экспертизы проектов законодательных актов;</a:t>
            </a:r>
          </a:p>
          <a:p>
            <a:pPr algn="ctr"/>
            <a:r>
              <a:rPr lang="ru-RU" alt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- введение ограничений для государственных служащих и формирование системы контроля за их доходами и расходами; </a:t>
            </a:r>
          </a:p>
          <a:p>
            <a:pPr algn="ctr"/>
            <a:r>
              <a:rPr lang="ru-RU" alt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- предотвращение конфликта интересов.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616075" y="1981200"/>
            <a:ext cx="6361113" cy="214471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lang="ru-RU" altLang="ru-RU" smtClean="0">
              <a:latin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altLang="ru-RU" smtClean="0">
              <a:latin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92"/>
          <p:cNvGrpSpPr>
            <a:grpSpLocks/>
          </p:cNvGrpSpPr>
          <p:nvPr/>
        </p:nvGrpSpPr>
        <p:grpSpPr bwMode="auto">
          <a:xfrm>
            <a:off x="2055813" y="1852613"/>
            <a:ext cx="5068887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14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0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115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3116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3118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19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925800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120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26100"/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pic>
              <p:nvPicPr>
                <p:cNvPr id="3121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117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1</a:t>
                </a:r>
              </a:p>
            </p:txBody>
          </p:sp>
        </p:grpSp>
      </p:grpSp>
      <p:grpSp>
        <p:nvGrpSpPr>
          <p:cNvPr id="3076" name="Group 93"/>
          <p:cNvGrpSpPr>
            <a:grpSpLocks/>
          </p:cNvGrpSpPr>
          <p:nvPr/>
        </p:nvGrpSpPr>
        <p:grpSpPr bwMode="auto">
          <a:xfrm>
            <a:off x="2054225" y="2614613"/>
            <a:ext cx="5070475" cy="549275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05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0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106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3107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3109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10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908D0F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111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09D11"/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pic>
              <p:nvPicPr>
                <p:cNvPr id="3112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108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2</a:t>
                </a:r>
              </a:p>
            </p:txBody>
          </p:sp>
        </p:grpSp>
      </p:grpSp>
      <p:grpSp>
        <p:nvGrpSpPr>
          <p:cNvPr id="3077" name="Group 94"/>
          <p:cNvGrpSpPr>
            <a:grpSpLocks/>
          </p:cNvGrpSpPr>
          <p:nvPr/>
        </p:nvGrpSpPr>
        <p:grpSpPr bwMode="auto">
          <a:xfrm>
            <a:off x="2046288" y="3371850"/>
            <a:ext cx="5067300" cy="547688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95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0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096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3097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grpSp>
            <p:nvGrpSpPr>
              <p:cNvPr id="3098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00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01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098340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102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A9147"/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pic>
              <p:nvPicPr>
                <p:cNvPr id="3103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099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</p:grpSp>
      </p:grpSp>
      <p:grpSp>
        <p:nvGrpSpPr>
          <p:cNvPr id="3078" name="Group 95"/>
          <p:cNvGrpSpPr>
            <a:grpSpLocks/>
          </p:cNvGrpSpPr>
          <p:nvPr/>
        </p:nvGrpSpPr>
        <p:grpSpPr bwMode="auto">
          <a:xfrm>
            <a:off x="2063750" y="4124325"/>
            <a:ext cx="5070475" cy="547688"/>
            <a:chOff x="1268" y="2727"/>
            <a:chExt cx="3194" cy="345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85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0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086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3087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4</a:t>
                </a:r>
              </a:p>
            </p:txBody>
          </p:sp>
          <p:grpSp>
            <p:nvGrpSpPr>
              <p:cNvPr id="3088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3090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091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74318F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092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369E"/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RU" altLang="ru-RU">
                    <a:latin typeface="Calibri" panose="020F0502020204030204" pitchFamily="34" charset="0"/>
                  </a:endParaRPr>
                </a:p>
              </p:txBody>
            </p:sp>
            <p:pic>
              <p:nvPicPr>
                <p:cNvPr id="3093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089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4</a:t>
                </a:r>
              </a:p>
            </p:txBody>
          </p:sp>
        </p:grpSp>
      </p:grpSp>
      <p:pic>
        <p:nvPicPr>
          <p:cNvPr id="3079" name="Picture 9" descr="логотип МИСи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21812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390775" y="1806575"/>
            <a:ext cx="59721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3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Определение коррупции на международном уровне и </a:t>
            </a:r>
          </a:p>
          <a:p>
            <a:pPr>
              <a:defRPr/>
            </a:pPr>
            <a:r>
              <a:rPr lang="ru-RU" sz="13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общие причины ее существования;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481263" y="2636838"/>
            <a:ext cx="4619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Влияние международного права на развитие </a:t>
            </a:r>
          </a:p>
          <a:p>
            <a:pPr>
              <a:defRPr/>
            </a:pPr>
            <a:r>
              <a:rPr lang="ru-RU" sz="1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антикоррупционного комплаенс-контроля;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2503488" y="3381375"/>
            <a:ext cx="4830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Правовое регулирование антикоррупционного </a:t>
            </a:r>
          </a:p>
          <a:p>
            <a:pPr>
              <a:defRPr/>
            </a:pPr>
            <a:r>
              <a:rPr lang="ru-RU" sz="1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комплаенс-контроля в России;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2524125" y="4141788"/>
            <a:ext cx="42640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3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Понятие коррупционных преступлений и </a:t>
            </a:r>
          </a:p>
          <a:p>
            <a:pPr>
              <a:defRPr/>
            </a:pPr>
            <a:r>
              <a:rPr lang="ru-RU" sz="13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ответственность за их совершение в РФ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1130300" y="261938"/>
            <a:ext cx="7772400" cy="1135062"/>
          </a:xfrm>
        </p:spPr>
        <p:txBody>
          <a:bodyPr/>
          <a:lstStyle/>
          <a:p>
            <a:pPr eaLnBrk="1" hangingPunct="1"/>
            <a:r>
              <a:rPr lang="ru-RU" altLang="ru-RU" sz="1800" b="1" u="sng" dirty="0" smtClean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u="sng" dirty="0" smtClean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u="sng" dirty="0" smtClean="0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Определение коррупции на международном уровне и общие причины ее существования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168400"/>
            <a:ext cx="8712200" cy="4592638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 международном уровне общее определение коррупции содержится в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Конвенции ООН против транснациональной организованной преступности 2000 г.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соответствии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 ст. 8 Конвенции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устанавливающей обязательства государств-участников по криминализации коррупции, под коррупцией понимается: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обещание, предложение или предоставление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публичному должностному лицу,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 или через посредников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, какого-либо неправомерного преимущества для самого должностного лица или иного физического или юридического лица, с тем чтобы это должностное лицо совершило какое-либо действие (бездействие)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выполнении своих должностных обязанностей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вымогательство или принятие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публичным должностным лицом, лично или через посредников, какого-либо неправомерного преимущества для самого должностного лица или иного физического или юридического лица, с тем чтобы это должностное лицо совершило какое-либо действие (бездействие) при выполнении своих должностных обязанностей.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7772400" cy="1044575"/>
          </a:xfrm>
        </p:spPr>
        <p:txBody>
          <a:bodyPr/>
          <a:lstStyle/>
          <a:p>
            <a:pPr eaLnBrk="1" hangingPunct="1"/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1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Конвенции ООН против коррупции 2003 г. </a:t>
            </a: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приводится перечень деяний, которые государства - участники Конвенции обязуются криминализовать в национальном уголовном законодательстве. </a:t>
            </a:r>
            <a:r>
              <a:rPr lang="ru-RU" altLang="ru-RU" sz="1800" smtClean="0"/>
              <a:t/>
            </a:r>
            <a:br>
              <a:rPr lang="ru-RU" altLang="ru-RU" sz="1800" smtClean="0"/>
            </a:br>
            <a:r>
              <a:rPr lang="ru-RU" altLang="ru-RU" sz="1800" smtClean="0"/>
              <a:t/>
            </a:r>
            <a:br>
              <a:rPr lang="ru-RU" altLang="ru-RU" sz="1800" smtClean="0"/>
            </a:br>
            <a:endParaRPr lang="ru-RU" altLang="ru-RU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136650"/>
            <a:ext cx="8712200" cy="5421313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 ним относятся: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подкуп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национальных и иностранных публичных должностных лиц и должностных лиц публичных международных организаций;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хищение,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неправомерное присвоение или иное нецелевое использование имущества публичным должностным лицом;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злоупотребление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влиянием в корыстных целях;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злоупотребление служебным положением;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незаконное обогащение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подкуп в частном секторе;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хищение имущества в частном секторе, находящегося в ведении лица в силу его служебного положения;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легализация преступных доходов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сокрытие или непрерывное удержание имущества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если лицу известно, что оно получено в результате совершения коррупционного преступления      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воспрепятствование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осуществлению правосудия.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371600" y="247650"/>
            <a:ext cx="7772400" cy="125412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Основными направлениями противодействия коррупции традиционно являются: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136650"/>
            <a:ext cx="8712200" cy="542131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установление уголовной ответственности физических лиц за совершение преступлений коррупционной направленности;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установление обязанностей и ограничений для государственных и муниципальных служащих;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декларирование доходов и имущества государственных и муниципальных служащих и членов их семей, а также контроль за соотношением доходов и расходов;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меры по контролю за использованием бюджетных средств и средств внебюджетных фондов;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антикоррупционная экспертиза проектов законодательных и нормативных правовых актов.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371600" y="182563"/>
            <a:ext cx="7772400" cy="1855787"/>
          </a:xfrm>
        </p:spPr>
        <p:txBody>
          <a:bodyPr/>
          <a:lstStyle/>
          <a:p>
            <a:pPr eaLnBrk="1" hangingPunct="1"/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u="sng" dirty="0" smtClean="0">
                <a:solidFill>
                  <a:srgbClr val="173A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000" b="1" u="sng" dirty="0" smtClean="0">
                <a:solidFill>
                  <a:srgbClr val="173A8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u="sng" dirty="0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Влияние международного права на развитие антикоррупционного </a:t>
            </a:r>
            <a:r>
              <a:rPr lang="ru-RU" altLang="ru-RU" sz="2400" u="sng" dirty="0" err="1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комплаенс</a:t>
            </a:r>
            <a:r>
              <a:rPr lang="ru-RU" altLang="ru-RU" sz="2400" u="sng" dirty="0" smtClean="0">
                <a:solidFill>
                  <a:srgbClr val="173A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-контроля </a:t>
            </a:r>
            <a:r>
              <a:rPr lang="ru-RU" altLang="ru-RU" sz="2400" u="sng" dirty="0" smtClean="0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u="sng" dirty="0" smtClean="0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423988"/>
            <a:ext cx="8712200" cy="5133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Термин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«комплаенс»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«комплаенс-контроль»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возник в англосаксонской правовой системе.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Буквальный перевод на русский язык слова «комплаенс» как «соответствие чему-либо».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Комплаенс означает соблюдение положений законодательства, стандартов и выполнение других важных предписаний.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Комплаенс позволяет компаниям избежать возможной ответственности путем следования всем существенным для их деятельности правовым нормам.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 определенной степени под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комплаенсом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понимается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организационная модель, включающая процессы и системы, обеспечивающие соблюдение законодательства, внутренних стандартов и основных требований владельцев и акционеров компаний.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371600" y="822325"/>
            <a:ext cx="7772400" cy="169862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latin typeface="Arial" charset="0"/>
                <a:cs typeface="Arial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Хорошее описание комплаенса, отражающее его суть, выработано в Китае. </a:t>
            </a:r>
            <a:b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Справочнике по деловой этике указано, что в самом общем виде комплаенс понимается </a:t>
            </a:r>
            <a:r>
              <a:rPr lang="ru-RU" sz="1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как состояние или действия в соответствии с установленными правилами, включая стандарты, спецификации, постановления или законы.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>
              <a:latin typeface="Arial" charset="0"/>
              <a:cs typeface="Arial" charset="0"/>
            </a:endParaRPr>
          </a:p>
        </p:txBody>
      </p:sp>
      <p:pic>
        <p:nvPicPr>
          <p:cNvPr id="8195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44500" y="1985963"/>
            <a:ext cx="8334375" cy="39576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уровне корпораций или организаций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комплаенс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представляет собой 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процесс управления, который позволяет определять применимые правила, оценивать состояние операций и потенциальные риски, а затем обеспечивать приложение усилий для обеспечения соответствия требованиям и при необходимости принимать корректирующие меры.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компаниях наиболее широкое распространение получил комплаенс, направленный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исполнение требований законодательства о противодействии легализации (отмыванию) доходов, полученных преступным путем, и финансированию терроризма, антикоррупционного законодательства, антимонопольного и налогового законодательства.</a:t>
            </a: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44500" y="327025"/>
            <a:ext cx="8334375" cy="56165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Антикоррупционный комплаенс как управленческий процесс, включает в себя: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определение компаниями применимых правовых норм;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оценку коррупционных рисков;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формирование локальных правовых и этических норм, имеющих целью предотвращение вовлечения компании и ее сотрудников в совершение правонарушений и преступлений коррупционной направленности;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повседневную деятельность компании по управлению рисками и обеспечению соблюдения указанных правовых и этических норм.</a:t>
            </a: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9" descr="логотип МИС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18621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444500" y="327025"/>
            <a:ext cx="8334375" cy="5616575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ru-RU" altLang="ru-RU" b="1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b="1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400" smtClean="0">
                <a:latin typeface="Arial" panose="020B0604020202020204" pitchFamily="34" charset="0"/>
              </a:rPr>
              <a:t>На компании возлагается обязанность создания барьера на пути совершения коррупционных преступлений путем принятия </a:t>
            </a:r>
            <a:r>
              <a:rPr lang="ru-RU" alt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кодексов деловой этики и антикоррупционных политик, реализации необходимых внутренних процедур и сотрудничества с правоохранительными органами.</a:t>
            </a:r>
            <a:r>
              <a:rPr lang="ru-RU" altLang="ru-RU" sz="2400" smtClean="0">
                <a:latin typeface="Arial" panose="020B0604020202020204" pitchFamily="34" charset="0"/>
              </a:rPr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400" smtClean="0">
                <a:latin typeface="Arial" panose="020B0604020202020204" pitchFamily="34" charset="0"/>
              </a:rPr>
              <a:t>Компании могут принимать обязательства по предотвращению коррупции и </a:t>
            </a:r>
            <a:r>
              <a:rPr lang="ru-RU" altLang="ru-RU" sz="2400" b="1" smtClean="0">
                <a:latin typeface="Arial" panose="020B0604020202020204" pitchFamily="34" charset="0"/>
              </a:rPr>
              <a:t>добровольно</a:t>
            </a:r>
            <a:r>
              <a:rPr lang="ru-RU" altLang="ru-RU" sz="2400" smtClean="0">
                <a:latin typeface="Arial" panose="020B0604020202020204" pitchFamily="34" charset="0"/>
              </a:rPr>
              <a:t>, включая соответствующие </a:t>
            </a:r>
            <a:r>
              <a:rPr lang="ru-RU" altLang="ru-RU" sz="2400" b="1" smtClean="0">
                <a:latin typeface="Arial" panose="020B0604020202020204" pitchFamily="34" charset="0"/>
              </a:rPr>
              <a:t>положения в локальные нормативные акты.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</TotalTime>
  <Words>1168</Words>
  <Application>Microsoft Office PowerPoint</Application>
  <PresentationFormat>Экран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Правовое регулирование деятельности по противодействию коррупции</vt:lpstr>
      <vt:lpstr>Презентация PowerPoint</vt:lpstr>
      <vt:lpstr> Определение коррупции на международном уровне и общие причины ее существования </vt:lpstr>
      <vt:lpstr>     В Конвенции ООН против коррупции 2003 г. приводится перечень деяний, которые государства - участники Конвенции обязуются криминализовать в национальном уголовном законодательстве.   </vt:lpstr>
      <vt:lpstr>      Основными направлениями противодействия коррупции традиционно являются:   </vt:lpstr>
      <vt:lpstr>           Влияние международного права на развитие антикоррупционного комплаенс-контроля    </vt:lpstr>
      <vt:lpstr>           Хорошее описание комплаенса, отражающее его суть, выработано в Китае.  В Справочнике по деловой этике указано, что в самом общем виде комплаенс понимается как состояние или действия в соответствии с установленными правилами, включая стандарты, спецификации, постановления или законы.    </vt:lpstr>
      <vt:lpstr>Презентация PowerPoint</vt:lpstr>
      <vt:lpstr>Презентация PowerPoint</vt:lpstr>
      <vt:lpstr>  Правовое регулирование антикоррупционного комплаенс-контроля в России  </vt:lpstr>
      <vt:lpstr>Антикоррупционное законодательство в России</vt:lpstr>
      <vt:lpstr>Антикоррупционное законодательство в России</vt:lpstr>
      <vt:lpstr>Антикоррупционное законодательство в России</vt:lpstr>
      <vt:lpstr>Антикоррупционное законодательство в России</vt:lpstr>
      <vt:lpstr>Презентация PowerPoint</vt:lpstr>
      <vt:lpstr>К числу наиболее распространенных преступлений коррупционной направленности можно отнести:   - получение взятки (ст. 290),  - дачу взятки (ст. 291),  - посредничество во взяточничестве (ст. 291.1),  - злоупотребление должностными полномочиями (ст. 285), - незаконное участие в предпринимательской деятельности (ст. 289),  - нецелевое расходование бюджетных средств и средств внебюджетных фондов (ст. ст. 285.1 и 285.2),  - коммерческий подкуп (ст. 204),  - злоупотребление полномочиями (ст. 201).</vt:lpstr>
      <vt:lpstr>Наряду с уголовной ответственностью физических лиц за совершение преступлений коррупционной направленности в России существует административная ответственность юридических лиц  за совершение коррупционных правонарушений. </vt:lpstr>
      <vt:lpstr>В развитии российского антикоррупционного законодательства можно выделить несколько направлений: 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Пользователь Windows</cp:lastModifiedBy>
  <cp:revision>112</cp:revision>
  <dcterms:created xsi:type="dcterms:W3CDTF">2016-11-18T14:12:19Z</dcterms:created>
  <dcterms:modified xsi:type="dcterms:W3CDTF">2022-02-09T13:26:10Z</dcterms:modified>
</cp:coreProperties>
</file>