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8" r:id="rId6"/>
    <p:sldId id="259" r:id="rId7"/>
    <p:sldId id="264" r:id="rId8"/>
    <p:sldId id="290" r:id="rId9"/>
    <p:sldId id="317" r:id="rId10"/>
    <p:sldId id="286" r:id="rId11"/>
    <p:sldId id="267" r:id="rId12"/>
    <p:sldId id="268" r:id="rId13"/>
    <p:sldId id="269" r:id="rId14"/>
    <p:sldId id="270" r:id="rId15"/>
    <p:sldId id="271" r:id="rId16"/>
    <p:sldId id="280" r:id="rId17"/>
    <p:sldId id="282" r:id="rId18"/>
    <p:sldId id="284" r:id="rId19"/>
    <p:sldId id="285" r:id="rId20"/>
    <p:sldId id="265" r:id="rId21"/>
    <p:sldId id="291" r:id="rId22"/>
    <p:sldId id="292" r:id="rId23"/>
    <p:sldId id="293" r:id="rId24"/>
    <p:sldId id="294" r:id="rId25"/>
    <p:sldId id="296" r:id="rId26"/>
    <p:sldId id="297" r:id="rId27"/>
    <p:sldId id="298" r:id="rId28"/>
    <p:sldId id="299" r:id="rId29"/>
    <p:sldId id="301" r:id="rId30"/>
    <p:sldId id="306" r:id="rId31"/>
    <p:sldId id="307" r:id="rId32"/>
    <p:sldId id="311" r:id="rId33"/>
    <p:sldId id="316" r:id="rId34"/>
    <p:sldId id="266" r:id="rId35"/>
    <p:sldId id="319" r:id="rId36"/>
    <p:sldId id="28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4" autoAdjust="0"/>
    <p:restoredTop sz="94660"/>
  </p:normalViewPr>
  <p:slideViewPr>
    <p:cSldViewPr>
      <p:cViewPr>
        <p:scale>
          <a:sx n="108" d="100"/>
          <a:sy n="108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B4C4-BD95-453B-9C46-8160C909F7BC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FD05-CE99-444A-A48F-296B107C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07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B4C4-BD95-453B-9C46-8160C909F7BC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FD05-CE99-444A-A48F-296B107C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9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B4C4-BD95-453B-9C46-8160C909F7BC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FD05-CE99-444A-A48F-296B107C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19.03.2018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52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19.03.2018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1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19.03.2018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74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19.03.2018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5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19.03.2018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1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19.03.2018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57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19.03.2018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4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19.03.2018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3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B4C4-BD95-453B-9C46-8160C909F7BC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FD05-CE99-444A-A48F-296B107C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19.03.2018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55922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19.03.2018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95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19.03.2018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B4C4-BD95-453B-9C46-8160C909F7BC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FD05-CE99-444A-A48F-296B107C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B4C4-BD95-453B-9C46-8160C909F7BC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FD05-CE99-444A-A48F-296B107C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B4C4-BD95-453B-9C46-8160C909F7BC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FD05-CE99-444A-A48F-296B107C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9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B4C4-BD95-453B-9C46-8160C909F7BC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FD05-CE99-444A-A48F-296B107C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B4C4-BD95-453B-9C46-8160C909F7BC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FD05-CE99-444A-A48F-296B107C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2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B4C4-BD95-453B-9C46-8160C909F7BC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FD05-CE99-444A-A48F-296B107C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B4C4-BD95-453B-9C46-8160C909F7BC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FD05-CE99-444A-A48F-296B107C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20000"/>
                <a:lumOff val="80000"/>
                <a:alpha val="59000"/>
              </a:schemeClr>
            </a:gs>
            <a:gs pos="56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B4C4-BD95-453B-9C46-8160C909F7BC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5FD05-CE99-444A-A48F-296B107CCA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0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19.03.2018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3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8" y="1484784"/>
            <a:ext cx="9180000" cy="3986324"/>
          </a:xfrm>
          <a:prstGeom prst="rect">
            <a:avLst/>
          </a:prstGeom>
          <a:solidFill>
            <a:srgbClr val="2F8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83783" y="4167413"/>
            <a:ext cx="4052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повысить уровень информированности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 о проблемах диабета 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связанных с ним осложнениях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27584" y="1726692"/>
            <a:ext cx="4112889" cy="3468600"/>
            <a:chOff x="834009" y="1726692"/>
            <a:chExt cx="4112889" cy="3468600"/>
          </a:xfrm>
        </p:grpSpPr>
        <p:sp>
          <p:nvSpPr>
            <p:cNvPr id="7" name="Овал 6"/>
            <p:cNvSpPr/>
            <p:nvPr/>
          </p:nvSpPr>
          <p:spPr>
            <a:xfrm>
              <a:off x="1194049" y="1738908"/>
              <a:ext cx="3456384" cy="3456384"/>
            </a:xfrm>
            <a:prstGeom prst="ellipse">
              <a:avLst/>
            </a:prstGeom>
            <a:solidFill>
              <a:srgbClr val="359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834009" y="1726692"/>
              <a:ext cx="4112889" cy="3456384"/>
              <a:chOff x="1042510" y="620688"/>
              <a:chExt cx="4112889" cy="3456384"/>
            </a:xfrm>
          </p:grpSpPr>
          <p:grpSp>
            <p:nvGrpSpPr>
              <p:cNvPr id="9" name="Группа 8"/>
              <p:cNvGrpSpPr>
                <a:grpSpLocks noChangeAspect="1"/>
              </p:cNvGrpSpPr>
              <p:nvPr/>
            </p:nvGrpSpPr>
            <p:grpSpPr>
              <a:xfrm>
                <a:off x="1387154" y="620688"/>
                <a:ext cx="3456384" cy="3456384"/>
                <a:chOff x="4954352" y="1584176"/>
                <a:chExt cx="3645024" cy="3645024"/>
              </a:xfrm>
            </p:grpSpPr>
            <p:sp>
              <p:nvSpPr>
                <p:cNvPr id="12" name="Овал 11"/>
                <p:cNvSpPr/>
                <p:nvPr/>
              </p:nvSpPr>
              <p:spPr>
                <a:xfrm>
                  <a:off x="4954352" y="1584176"/>
                  <a:ext cx="3645024" cy="3645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Овал 12"/>
                <p:cNvSpPr/>
                <p:nvPr/>
              </p:nvSpPr>
              <p:spPr>
                <a:xfrm>
                  <a:off x="5624864" y="2254688"/>
                  <a:ext cx="2304000" cy="230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042510" y="1492683"/>
                <a:ext cx="2859885" cy="784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ru-RU" sz="3200" b="1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Всемирный</a:t>
                </a:r>
              </a:p>
              <a:p>
                <a:pPr>
                  <a:lnSpc>
                    <a:spcPts val="2600"/>
                  </a:lnSpc>
                </a:pPr>
                <a:r>
                  <a:rPr lang="ru-RU" sz="3200" b="1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день борьбы</a:t>
                </a:r>
                <a:endParaRPr lang="ru-RU" sz="3200" b="1" spc="-100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47386" y="2085667"/>
                <a:ext cx="2808013" cy="1143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4100"/>
                  </a:lnSpc>
                </a:pPr>
                <a:r>
                  <a:rPr lang="ru-RU" sz="4800" b="1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против</a:t>
                </a:r>
              </a:p>
              <a:p>
                <a:pPr algn="r">
                  <a:lnSpc>
                    <a:spcPts val="4100"/>
                  </a:lnSpc>
                </a:pPr>
                <a:r>
                  <a:rPr lang="ru-RU" sz="5400" b="1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ДИАБЕТ</a:t>
                </a:r>
                <a:r>
                  <a:rPr lang="ru-RU" sz="4000" b="1" cap="all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</a:t>
                </a:r>
                <a:endParaRPr lang="ru-RU" sz="4000" b="1" cap="all" spc="-100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314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4"/>
            <a:ext cx="9144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368072"/>
            <a:ext cx="67687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  <a:latin typeface="+mj-lt"/>
              </a:rPr>
              <a:t>Я</a:t>
            </a:r>
          </a:p>
          <a:p>
            <a:pPr algn="ctr"/>
            <a:r>
              <a:rPr lang="ru-RU" sz="8800" dirty="0" smtClean="0">
                <a:solidFill>
                  <a:schemeClr val="bg1"/>
                </a:solidFill>
                <a:latin typeface="+mj-lt"/>
              </a:rPr>
              <a:t>МОЙ ДИАБЕТ И СПОРТ</a:t>
            </a:r>
            <a:endParaRPr lang="ru-RU" sz="8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834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3968" y="3026620"/>
            <a:ext cx="184731" cy="120032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 rtlCol="0" anchor="ctr">
            <a:spAutoFit/>
          </a:bodyPr>
          <a:lstStyle/>
          <a:p>
            <a:endParaRPr lang="ru-RU" sz="3600" dirty="0" smtClean="0">
              <a:latin typeface="Century Gothic" panose="020B0502020202020204" pitchFamily="34" charset="0"/>
              <a:ea typeface="SimSun-ExtB" panose="02010609060101010101" pitchFamily="49" charset="-122"/>
            </a:endParaRPr>
          </a:p>
          <a:p>
            <a:endParaRPr lang="ru-RU" sz="36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-4265"/>
            <a:ext cx="4572000" cy="685800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148064" y="620688"/>
            <a:ext cx="3528392" cy="5472608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156230" y="1079445"/>
            <a:ext cx="352839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КРАТКО О СЕБЕ</a:t>
            </a:r>
          </a:p>
          <a:p>
            <a:endParaRPr lang="ru-RU" b="1" dirty="0">
              <a:latin typeface="Century Gothic" panose="020B0502020202020204" pitchFamily="34" charset="0"/>
            </a:endParaRPr>
          </a:p>
          <a:p>
            <a:r>
              <a:rPr lang="ru-RU" sz="3200" dirty="0" err="1">
                <a:latin typeface="Century Gothic" panose="020B0502020202020204" pitchFamily="34" charset="0"/>
                <a:ea typeface="SimSun-ExtB" panose="02010609060101010101" pitchFamily="49" charset="-122"/>
              </a:rPr>
              <a:t>Байгузова</a:t>
            </a:r>
            <a:r>
              <a:rPr lang="ru-RU" sz="3200" dirty="0">
                <a:latin typeface="Century Gothic" panose="020B0502020202020204" pitchFamily="34" charset="0"/>
                <a:ea typeface="SimSun-ExtB" panose="02010609060101010101" pitchFamily="49" charset="-122"/>
              </a:rPr>
              <a:t> Юлия</a:t>
            </a:r>
          </a:p>
          <a:p>
            <a:endParaRPr lang="ru-RU" sz="3200" dirty="0">
              <a:latin typeface="Century Gothic" panose="020B0502020202020204" pitchFamily="34" charset="0"/>
              <a:ea typeface="SimSun-ExtB" panose="02010609060101010101" pitchFamily="49" charset="-122"/>
            </a:endParaRPr>
          </a:p>
          <a:p>
            <a:r>
              <a:rPr lang="ru-RU" sz="3200" dirty="0" smtClean="0">
                <a:latin typeface="Century Gothic" panose="020B0502020202020204" pitchFamily="34" charset="0"/>
                <a:ea typeface="SimSun-ExtB" panose="02010609060101010101" pitchFamily="49" charset="-122"/>
              </a:rPr>
              <a:t>22</a:t>
            </a:r>
            <a:r>
              <a:rPr lang="en-US" sz="3200" dirty="0" smtClean="0">
                <a:latin typeface="Century Gothic" panose="020B0502020202020204" pitchFamily="34" charset="0"/>
                <a:ea typeface="SimSun-ExtB" panose="02010609060101010101" pitchFamily="49" charset="-122"/>
              </a:rPr>
              <a:t> </a:t>
            </a:r>
            <a:r>
              <a:rPr lang="ru-RU" sz="3200" dirty="0" smtClean="0">
                <a:latin typeface="Century Gothic" panose="020B0502020202020204" pitchFamily="34" charset="0"/>
                <a:ea typeface="SimSun-ExtB" panose="02010609060101010101" pitchFamily="49" charset="-122"/>
              </a:rPr>
              <a:t>года</a:t>
            </a:r>
            <a:endParaRPr lang="ru-RU" sz="3200" dirty="0">
              <a:latin typeface="Century Gothic" panose="020B0502020202020204" pitchFamily="34" charset="0"/>
              <a:ea typeface="SimSun-ExtB" panose="02010609060101010101" pitchFamily="49" charset="-122"/>
            </a:endParaRPr>
          </a:p>
          <a:p>
            <a:endParaRPr lang="ru-RU" sz="3200" dirty="0">
              <a:latin typeface="Century Gothic" panose="020B0502020202020204" pitchFamily="34" charset="0"/>
              <a:ea typeface="SimSun-ExtB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ru-RU" dirty="0">
                <a:latin typeface="Century Gothic" panose="020B0502020202020204" pitchFamily="34" charset="0"/>
                <a:ea typeface="SimSun-ExtB" panose="02010609060101010101" pitchFamily="49" charset="-122"/>
              </a:rPr>
              <a:t>    Студентка магистратуры</a:t>
            </a:r>
          </a:p>
          <a:p>
            <a:pPr>
              <a:lnSpc>
                <a:spcPct val="200000"/>
              </a:lnSpc>
            </a:pPr>
            <a:r>
              <a:rPr lang="ru-RU" dirty="0">
                <a:latin typeface="Century Gothic" panose="020B0502020202020204" pitchFamily="34" charset="0"/>
                <a:ea typeface="SimSun-ExtB" panose="02010609060101010101" pitchFamily="49" charset="-122"/>
              </a:rPr>
              <a:t>    МС по триатлону</a:t>
            </a:r>
          </a:p>
          <a:p>
            <a:pPr>
              <a:lnSpc>
                <a:spcPct val="200000"/>
              </a:lnSpc>
            </a:pPr>
            <a:r>
              <a:rPr lang="ru-RU" dirty="0">
                <a:latin typeface="Century Gothic" panose="020B0502020202020204" pitchFamily="34" charset="0"/>
                <a:ea typeface="SimSun-ExtB" panose="02010609060101010101" pitchFamily="49" charset="-122"/>
              </a:rPr>
              <a:t>    Диабетик со стажем</a:t>
            </a:r>
          </a:p>
          <a:p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5278769" y="3906981"/>
            <a:ext cx="134639" cy="1178203"/>
            <a:chOff x="5268634" y="3872771"/>
            <a:chExt cx="155739" cy="1212413"/>
          </a:xfrm>
        </p:grpSpPr>
        <p:sp>
          <p:nvSpPr>
            <p:cNvPr id="20" name="Овал 19"/>
            <p:cNvSpPr/>
            <p:nvPr/>
          </p:nvSpPr>
          <p:spPr>
            <a:xfrm>
              <a:off x="5280357" y="3872771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5280357" y="4941168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5268634" y="4437112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1495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  <a:noFill/>
          <a:ln w="38100">
            <a:solidFill>
              <a:schemeClr val="accent6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МОЯ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ИСТОРИЯ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8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0"/>
            <a:ext cx="3695269" cy="2463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21423"/>
            <a:ext cx="2592288" cy="3883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4128" y="2379851"/>
            <a:ext cx="30963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На </a:t>
            </a:r>
            <a:r>
              <a:rPr lang="ru-RU" dirty="0">
                <a:latin typeface="Century Gothic" panose="020B0502020202020204" pitchFamily="34" charset="0"/>
              </a:rPr>
              <a:t>школе диабета нас конечно же первостепенно учили основам ведения своего диабета, но также всегда подчеркивали, что он должен стать частью </a:t>
            </a:r>
            <a:r>
              <a:rPr lang="ru-RU" dirty="0" smtClean="0">
                <a:latin typeface="Century Gothic" panose="020B0502020202020204" pitchFamily="34" charset="0"/>
              </a:rPr>
              <a:t>нашей жизни </a:t>
            </a:r>
            <a:r>
              <a:rPr lang="ru-RU" dirty="0">
                <a:latin typeface="Century Gothic" panose="020B0502020202020204" pitchFamily="34" charset="0"/>
              </a:rPr>
              <a:t>,но не смыслом. Мы должны уметь хорошо им управлять, чтобы вести активный образ жизни. С этой мыслью и настроем я вернулась домой после больницы.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32656"/>
            <a:ext cx="4968552" cy="172819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3928" y="332656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И вот следующий </a:t>
            </a:r>
            <a:r>
              <a:rPr lang="ru-RU" dirty="0" smtClean="0">
                <a:latin typeface="Century Gothic" panose="020B0502020202020204" pitchFamily="34" charset="0"/>
              </a:rPr>
              <a:t>шаг, </a:t>
            </a:r>
            <a:r>
              <a:rPr lang="ru-RU" dirty="0">
                <a:latin typeface="Century Gothic" panose="020B0502020202020204" pitchFamily="34" charset="0"/>
              </a:rPr>
              <a:t>на мой </a:t>
            </a:r>
            <a:r>
              <a:rPr lang="ru-RU" dirty="0" smtClean="0">
                <a:latin typeface="Century Gothic" panose="020B0502020202020204" pitchFamily="34" charset="0"/>
              </a:rPr>
              <a:t>взгляд, </a:t>
            </a:r>
            <a:r>
              <a:rPr lang="ru-RU" dirty="0">
                <a:latin typeface="Century Gothic" panose="020B0502020202020204" pitchFamily="34" charset="0"/>
              </a:rPr>
              <a:t>в моей жизни являлся самым важным.</a:t>
            </a:r>
          </a:p>
          <a:p>
            <a:r>
              <a:rPr lang="ru-RU" dirty="0">
                <a:latin typeface="Century Gothic" panose="020B0502020202020204" pitchFamily="34" charset="0"/>
              </a:rPr>
              <a:t>Благодаря смелости и решительности моих родителей, благодаря прекрасны врачам, я поняла, что моя жизнь может оставаться прежней. 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21423"/>
            <a:ext cx="2592288" cy="17283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75033"/>
            <a:ext cx="259228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smtClean="0"/>
              <a:t>ШКОЛА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63888" y="1196752"/>
            <a:ext cx="2376264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89" y="3140968"/>
            <a:ext cx="2572755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7"/>
            <a:ext cx="2736304" cy="3420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95188" y="1652607"/>
            <a:ext cx="6389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 </a:t>
            </a:r>
            <a:r>
              <a:rPr lang="ru-RU" dirty="0"/>
              <a:t>хотела ,чтобы все стало как и раньше, только с моим самоконтролем за глюкозой, который не отражался бы на всем остальном.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7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98" y="-23696"/>
            <a:ext cx="5505357" cy="688169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79512" y="404664"/>
            <a:ext cx="4114918" cy="923330"/>
            <a:chOff x="4781515" y="2320481"/>
            <a:chExt cx="4114918" cy="923330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781515" y="2320481"/>
              <a:ext cx="4114918" cy="909587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83803" y="2320481"/>
              <a:ext cx="348524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dirty="0"/>
            </a:p>
            <a:p>
              <a:r>
                <a:rPr lang="ru-RU" dirty="0"/>
                <a:t>Он стал делом моей жизни.</a:t>
              </a:r>
            </a:p>
            <a:p>
              <a:endParaRPr lang="ru-RU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0" y="1556792"/>
            <a:ext cx="3300358" cy="2200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0" y="4044630"/>
            <a:ext cx="3300358" cy="215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96952"/>
            <a:ext cx="2907815" cy="1635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84784"/>
            <a:ext cx="2907815" cy="1080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941168"/>
            <a:ext cx="2907815" cy="13961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332656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Совет от Гарри </a:t>
            </a:r>
            <a:r>
              <a:rPr lang="ru-RU" sz="2800" dirty="0" err="1"/>
              <a:t>Блэка</a:t>
            </a:r>
            <a:r>
              <a:rPr lang="ru-RU" sz="2800" dirty="0"/>
              <a:t> всем спортсменам с сахарным </a:t>
            </a:r>
            <a:r>
              <a:rPr lang="ru-RU" sz="2800" dirty="0" smtClean="0"/>
              <a:t>диабетом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556792"/>
            <a:ext cx="5198609" cy="507831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Гарри </a:t>
            </a:r>
            <a:r>
              <a:rPr lang="ru-RU" dirty="0" err="1" smtClean="0"/>
              <a:t>Блэк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32 года </a:t>
            </a:r>
          </a:p>
          <a:p>
            <a:r>
              <a:rPr lang="ru-RU" dirty="0" smtClean="0"/>
              <a:t>Член сборной команды Англии по триатлону</a:t>
            </a:r>
          </a:p>
          <a:p>
            <a:r>
              <a:rPr lang="ru-RU" dirty="0" smtClean="0"/>
              <a:t>Участник чемпионата мира по триатлону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«Хочу </a:t>
            </a:r>
            <a:r>
              <a:rPr lang="ru-RU" dirty="0"/>
              <a:t>напомнить простую истину: всем людям с диабетом, которые стремятся вести здоровый образ жизни, спорт жизненно необходим! И, как показывает практика, человек с СД может действовать на пике своих физических возможностей, даже в спорте,</a:t>
            </a:r>
          </a:p>
          <a:p>
            <a:pPr algn="ctr"/>
            <a:r>
              <a:rPr lang="ru-RU" dirty="0"/>
              <a:t>требующем максимальной выдержки и выносливости. А в целом спорт — это мотивация, вдохновение, рекорды…</a:t>
            </a:r>
          </a:p>
          <a:p>
            <a:pPr algn="ctr"/>
            <a:r>
              <a:rPr lang="ru-RU" dirty="0"/>
              <a:t>Так что занимайтесь </a:t>
            </a:r>
            <a:r>
              <a:rPr lang="ru-RU" dirty="0" smtClean="0"/>
              <a:t>спортом!»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2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8024" y="188640"/>
            <a:ext cx="4104456" cy="2862322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Диабет не диктует н</a:t>
            </a:r>
            <a:r>
              <a:rPr lang="ru-RU" dirty="0" smtClean="0"/>
              <a:t>ам </a:t>
            </a:r>
            <a:r>
              <a:rPr lang="ru-RU" dirty="0"/>
              <a:t>своих правил и не имеет ограничений, он требует лишь внимания, а дальше все зависит от </a:t>
            </a:r>
            <a:r>
              <a:rPr lang="ru-RU" dirty="0" smtClean="0"/>
              <a:t>нас</a:t>
            </a:r>
            <a:r>
              <a:rPr lang="ru-RU" dirty="0"/>
              <a:t>! Главное не бояться идти вперед, быть всегда уверенным в себе и не забывать контролировать свой сахар, ведь это не так </a:t>
            </a:r>
            <a:r>
              <a:rPr lang="ru-RU" dirty="0" smtClean="0"/>
              <a:t>уж и сложно!=)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6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2491" y="231655"/>
            <a:ext cx="6865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1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710" y="-6353"/>
            <a:ext cx="9180000" cy="837965"/>
          </a:xfrm>
          <a:prstGeom prst="rect">
            <a:avLst/>
          </a:prstGeom>
          <a:solidFill>
            <a:srgbClr val="2F81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35963" y="57039"/>
            <a:ext cx="780506" cy="725385"/>
          </a:xfrm>
          <a:prstGeom prst="ellipse">
            <a:avLst/>
          </a:prstGeom>
          <a:solidFill>
            <a:srgbClr val="359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318294" y="45355"/>
            <a:ext cx="788814" cy="733106"/>
            <a:chOff x="4954349" y="1584176"/>
            <a:chExt cx="3645026" cy="3645024"/>
          </a:xfrm>
        </p:grpSpPr>
        <p:sp>
          <p:nvSpPr>
            <p:cNvPr id="5" name="Овал 4"/>
            <p:cNvSpPr/>
            <p:nvPr/>
          </p:nvSpPr>
          <p:spPr>
            <a:xfrm>
              <a:off x="4954349" y="1584176"/>
              <a:ext cx="3645026" cy="3645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624864" y="2254687"/>
              <a:ext cx="2304000" cy="2304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8304" y="135387"/>
            <a:ext cx="75886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Всемирный</a:t>
            </a:r>
          </a:p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день борьбы</a:t>
            </a:r>
            <a:endParaRPr lang="ru-RU" sz="700" b="1" spc="-3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370" y="312207"/>
            <a:ext cx="681277" cy="360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5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</a:t>
            </a:r>
          </a:p>
          <a:p>
            <a:pPr algn="r">
              <a:lnSpc>
                <a:spcPct val="80000"/>
              </a:lnSpc>
            </a:pPr>
            <a:r>
              <a:rPr lang="ru-RU" sz="110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ДИАБЕТ</a:t>
            </a:r>
            <a:r>
              <a:rPr lang="ru-RU" sz="900" b="1" cap="all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900" b="1" cap="all" spc="-7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913787"/>
            <a:ext cx="1530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Ева </a:t>
            </a:r>
            <a:r>
              <a:rPr lang="ru-RU" sz="28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Куус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" name="Picture 2" descr="C:\Users\Denis\Downloads\diab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729"/>
            <a:ext cx="1475656" cy="7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3672408" cy="5551315"/>
          </a:xfrm>
        </p:spPr>
      </p:pic>
    </p:spTree>
    <p:extLst>
      <p:ext uri="{BB962C8B-B14F-4D97-AF65-F5344CB8AC3E}">
        <p14:creationId xmlns:p14="http://schemas.microsoft.com/office/powerpoint/2010/main" val="104273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588" y="0"/>
            <a:ext cx="9180000" cy="6858000"/>
          </a:xfrm>
          <a:prstGeom prst="rect">
            <a:avLst/>
          </a:prstGeom>
          <a:solidFill>
            <a:srgbClr val="2F8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G:\День диабета\застав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/>
          <a:stretch/>
        </p:blipFill>
        <p:spPr bwMode="auto">
          <a:xfrm>
            <a:off x="2036939" y="0"/>
            <a:ext cx="4767309" cy="68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59733" y="1484784"/>
            <a:ext cx="33964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Девиз этого года:</a:t>
            </a:r>
          </a:p>
          <a:p>
            <a:pPr algn="ctr"/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Женщина и диабет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52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732" y="476672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effectLst/>
              </a:rPr>
              <a:t>Меня зовут Ева </a:t>
            </a:r>
            <a:r>
              <a:rPr lang="ru-RU" sz="2700" dirty="0" err="1">
                <a:effectLst/>
              </a:rPr>
              <a:t>Куус</a:t>
            </a:r>
            <a:r>
              <a:rPr lang="ru-RU" sz="2700" dirty="0" smtClean="0">
                <a:effectLst/>
              </a:rPr>
              <a:t>,</a:t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 </a:t>
            </a:r>
            <a:r>
              <a:rPr lang="ru-RU" sz="2700" dirty="0">
                <a:effectLst/>
              </a:rPr>
              <a:t>мне 20 лет, я родилась и живу в Санкт-Петербурге.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556792"/>
            <a:ext cx="3096344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18258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Примерно с 6 лет я увлеклась лошадьми. Сначала это были просто поездки покататься на пони. В 7 лет я пошла в конный клуб на групповые занятия.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2985170" cy="45107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12092"/>
            <a:ext cx="2808312" cy="399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124744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</a:rPr>
              <a:t>Диагноз «сахарный диабет» мне поставили, когда мне было 9 лет.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Уже за год до этого было очевидно, что я не здорова, но врачи не могли понять причину моего состояния. В итоге, после прохождения множества разных врачей, направили сдать анализ на сахар.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12976"/>
            <a:ext cx="3888432" cy="3119387"/>
          </a:xfrm>
        </p:spPr>
      </p:pic>
    </p:spTree>
    <p:extLst>
      <p:ext uri="{BB962C8B-B14F-4D97-AF65-F5344CB8AC3E}">
        <p14:creationId xmlns:p14="http://schemas.microsoft.com/office/powerpoint/2010/main" val="5256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/>
              </a:rPr>
              <a:t>Вообще конный спорт – спорт особенный. Его главное отличие от других, что здесь все зависит не только от тебя. Ты можешь выложиться максимум, но если лошадь в этот день не в форме - хорошего результата не получить. Нужно уметь подстраиваться. 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47356"/>
            <a:ext cx="4411109" cy="230425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1048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45585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Участвовать в городских соревнованиях я начала в возрасте 14 лет. 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2380730" cy="444056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84" y="1988840"/>
            <a:ext cx="2980530" cy="44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/>
              </a:rPr>
              <a:t>Я </a:t>
            </a:r>
            <a:r>
              <a:rPr lang="ru-RU" sz="2400" dirty="0">
                <a:effectLst/>
              </a:rPr>
              <a:t>попала к замечательному тренеру - </a:t>
            </a:r>
            <a:r>
              <a:rPr lang="ru-RU" sz="2400" dirty="0" err="1">
                <a:effectLst/>
              </a:rPr>
              <a:t>О.А.Сочевановой</a:t>
            </a:r>
            <a:r>
              <a:rPr lang="ru-RU" sz="2400" dirty="0">
                <a:effectLst/>
              </a:rPr>
              <a:t>, она никогда не делала мне поблажек и верила в меня как спортсмена. Кроме тренерской и судейской работы она является тренером сборной России по </a:t>
            </a:r>
            <a:r>
              <a:rPr lang="ru-RU" sz="2400" dirty="0" smtClean="0">
                <a:effectLst/>
              </a:rPr>
              <a:t>параолимпийской </a:t>
            </a:r>
            <a:r>
              <a:rPr lang="ru-RU" sz="2400" dirty="0">
                <a:effectLst/>
              </a:rPr>
              <a:t>выездке.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21999"/>
            <a:ext cx="2446071" cy="36834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52936"/>
            <a:ext cx="4823336" cy="36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Есть особое направление - </a:t>
            </a:r>
            <a:r>
              <a:rPr lang="ru-RU" sz="2800" dirty="0" err="1">
                <a:effectLst/>
              </a:rPr>
              <a:t>иппотерапия</a:t>
            </a:r>
            <a:r>
              <a:rPr lang="ru-RU" sz="2800" dirty="0">
                <a:effectLst/>
              </a:rPr>
              <a:t>,  «лечение лошадьми».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48880"/>
            <a:ext cx="4143375" cy="3790950"/>
          </a:xfrm>
        </p:spPr>
      </p:pic>
    </p:spTree>
    <p:extLst>
      <p:ext uri="{BB962C8B-B14F-4D97-AF65-F5344CB8AC3E}">
        <p14:creationId xmlns:p14="http://schemas.microsoft.com/office/powerpoint/2010/main" val="31979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/>
              </a:rPr>
              <a:t>При верховой езде задействуются почти все мышцы и активируется нервная система, развивается координация и чувство равновесия. Все это оказывает оздоровительное воздействие.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52936"/>
            <a:ext cx="5363939" cy="3575959"/>
          </a:xfrm>
        </p:spPr>
      </p:pic>
    </p:spTree>
    <p:extLst>
      <p:ext uri="{BB962C8B-B14F-4D97-AF65-F5344CB8AC3E}">
        <p14:creationId xmlns:p14="http://schemas.microsoft.com/office/powerpoint/2010/main" val="21255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/>
              </a:rPr>
              <a:t>Диабет никогда не был помехой для меня ни в спорте, ни в жизни. Я просто приняла этот факт и научилась жить с этим. Я никогда не скрывала ни от кого свой диагноз.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54" y="2204864"/>
            <a:ext cx="4554915" cy="30354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402791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effectLst/>
              </a:rPr>
              <a:t>Выступала я уже на 2 лошадях, а иногда и по 3 программы в один день. На второй лошади я выполнила норматив 1 взрослого разряда. 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31" y="2060848"/>
            <a:ext cx="6281873" cy="417646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89927" y="1556792"/>
            <a:ext cx="7498080" cy="4800600"/>
          </a:xfrm>
        </p:spPr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2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8" y="1484784"/>
            <a:ext cx="9180000" cy="3986324"/>
          </a:xfrm>
          <a:prstGeom prst="rect">
            <a:avLst/>
          </a:prstGeom>
          <a:solidFill>
            <a:srgbClr val="2F8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83783" y="4167413"/>
            <a:ext cx="4052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повысить уровень информированности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 о проблемах диабета 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связанных с ним осложнениях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27584" y="1726692"/>
            <a:ext cx="4112889" cy="3468600"/>
            <a:chOff x="834009" y="1726692"/>
            <a:chExt cx="4112889" cy="3468600"/>
          </a:xfrm>
        </p:grpSpPr>
        <p:sp>
          <p:nvSpPr>
            <p:cNvPr id="7" name="Овал 6"/>
            <p:cNvSpPr/>
            <p:nvPr/>
          </p:nvSpPr>
          <p:spPr>
            <a:xfrm>
              <a:off x="1194049" y="1738908"/>
              <a:ext cx="3456384" cy="3456384"/>
            </a:xfrm>
            <a:prstGeom prst="ellipse">
              <a:avLst/>
            </a:prstGeom>
            <a:solidFill>
              <a:srgbClr val="359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834009" y="1726692"/>
              <a:ext cx="4112889" cy="3456384"/>
              <a:chOff x="1042510" y="620688"/>
              <a:chExt cx="4112889" cy="3456384"/>
            </a:xfrm>
          </p:grpSpPr>
          <p:grpSp>
            <p:nvGrpSpPr>
              <p:cNvPr id="9" name="Группа 8"/>
              <p:cNvGrpSpPr>
                <a:grpSpLocks noChangeAspect="1"/>
              </p:cNvGrpSpPr>
              <p:nvPr/>
            </p:nvGrpSpPr>
            <p:grpSpPr>
              <a:xfrm>
                <a:off x="1387154" y="620688"/>
                <a:ext cx="3456384" cy="3456384"/>
                <a:chOff x="4954352" y="1584176"/>
                <a:chExt cx="3645024" cy="3645024"/>
              </a:xfrm>
            </p:grpSpPr>
            <p:sp>
              <p:nvSpPr>
                <p:cNvPr id="12" name="Овал 11"/>
                <p:cNvSpPr/>
                <p:nvPr/>
              </p:nvSpPr>
              <p:spPr>
                <a:xfrm>
                  <a:off x="4954352" y="1584176"/>
                  <a:ext cx="3645024" cy="3645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Овал 12"/>
                <p:cNvSpPr/>
                <p:nvPr/>
              </p:nvSpPr>
              <p:spPr>
                <a:xfrm>
                  <a:off x="5624864" y="2254688"/>
                  <a:ext cx="2304000" cy="230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042510" y="1492683"/>
                <a:ext cx="2859885" cy="784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ru-RU" sz="3200" b="1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Всемирный</a:t>
                </a:r>
              </a:p>
              <a:p>
                <a:pPr>
                  <a:lnSpc>
                    <a:spcPts val="2600"/>
                  </a:lnSpc>
                </a:pPr>
                <a:r>
                  <a:rPr lang="ru-RU" sz="3200" b="1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день борьбы</a:t>
                </a:r>
                <a:endParaRPr lang="ru-RU" sz="3200" b="1" spc="-100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47386" y="2085667"/>
                <a:ext cx="2808013" cy="1143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4100"/>
                  </a:lnSpc>
                </a:pPr>
                <a:r>
                  <a:rPr lang="ru-RU" sz="4800" b="1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против</a:t>
                </a:r>
              </a:p>
              <a:p>
                <a:pPr algn="r">
                  <a:lnSpc>
                    <a:spcPts val="4100"/>
                  </a:lnSpc>
                </a:pPr>
                <a:r>
                  <a:rPr lang="ru-RU" sz="5400" b="1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ДИАБЕТ</a:t>
                </a:r>
                <a:r>
                  <a:rPr lang="ru-RU" sz="4000" b="1" cap="all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</a:t>
                </a:r>
                <a:endParaRPr lang="ru-RU" sz="4000" b="1" cap="all" spc="-100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989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effectLst/>
              </a:rPr>
              <a:t>Все лето соревнования были почти каждые выходные, весна и осень- примерно раз в месяц</a:t>
            </a:r>
            <a:r>
              <a:rPr lang="ru-RU" dirty="0">
                <a:effectLst/>
              </a:rPr>
              <a:t>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95" y="1556792"/>
            <a:ext cx="3923928" cy="260879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03" y="1556792"/>
            <a:ext cx="3887992" cy="259098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01" y="4165590"/>
            <a:ext cx="3880916" cy="25802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99" y="4165590"/>
            <a:ext cx="3896196" cy="25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effectLst/>
              </a:rPr>
              <a:t>Сейчас я возглавляю интересный проект для адаптации первокурсников, много работаю на выездах как тренер и вожатый, постоянно совершенствуюсь на курсах, участвую в российских конференциях и за рубежом.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73433"/>
            <a:ext cx="3590479" cy="34674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852936"/>
            <a:ext cx="4069837" cy="34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Спасибо за внимание!      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96752"/>
            <a:ext cx="2808312" cy="4245123"/>
          </a:xfrm>
        </p:spPr>
      </p:pic>
      <p:sp>
        <p:nvSpPr>
          <p:cNvPr id="3" name="TextBox 2"/>
          <p:cNvSpPr txBox="1"/>
          <p:nvPr/>
        </p:nvSpPr>
        <p:spPr>
          <a:xfrm>
            <a:off x="1835696" y="5858569"/>
            <a:ext cx="3671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Контакты: </a:t>
            </a:r>
            <a:r>
              <a:rPr lang="en-US" dirty="0" smtClean="0">
                <a:solidFill>
                  <a:prstClr val="black"/>
                </a:solidFill>
              </a:rPr>
              <a:t>titanik060504@yandex.ru</a:t>
            </a:r>
          </a:p>
          <a:p>
            <a:r>
              <a:rPr lang="en-US" dirty="0">
                <a:solidFill>
                  <a:prstClr val="black"/>
                </a:solidFill>
              </a:rPr>
              <a:t>                https://vk.com/id36860476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710" y="-6353"/>
            <a:ext cx="9180000" cy="837965"/>
          </a:xfrm>
          <a:prstGeom prst="rect">
            <a:avLst/>
          </a:prstGeom>
          <a:solidFill>
            <a:srgbClr val="2F81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35963" y="57039"/>
            <a:ext cx="780506" cy="725385"/>
          </a:xfrm>
          <a:prstGeom prst="ellipse">
            <a:avLst/>
          </a:prstGeom>
          <a:solidFill>
            <a:srgbClr val="359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318294" y="45355"/>
            <a:ext cx="788814" cy="733106"/>
            <a:chOff x="4954349" y="1584176"/>
            <a:chExt cx="3645026" cy="3645024"/>
          </a:xfrm>
        </p:grpSpPr>
        <p:sp>
          <p:nvSpPr>
            <p:cNvPr id="5" name="Овал 4"/>
            <p:cNvSpPr/>
            <p:nvPr/>
          </p:nvSpPr>
          <p:spPr>
            <a:xfrm>
              <a:off x="4954349" y="1584176"/>
              <a:ext cx="3645026" cy="3645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624864" y="2254687"/>
              <a:ext cx="2304000" cy="2304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8304" y="135387"/>
            <a:ext cx="75886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Всемирный</a:t>
            </a:r>
          </a:p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день борьбы</a:t>
            </a:r>
            <a:endParaRPr lang="ru-RU" sz="700" b="1" spc="-3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370" y="312207"/>
            <a:ext cx="681277" cy="360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5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</a:t>
            </a:r>
          </a:p>
          <a:p>
            <a:pPr algn="r">
              <a:lnSpc>
                <a:spcPct val="80000"/>
              </a:lnSpc>
            </a:pPr>
            <a:r>
              <a:rPr lang="ru-RU" sz="110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ДИАБЕТ</a:t>
            </a:r>
            <a:r>
              <a:rPr lang="ru-RU" sz="900" b="1" cap="all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900" b="1" cap="all" spc="-7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913787"/>
            <a:ext cx="5741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Загребельная</a:t>
            </a:r>
            <a:r>
              <a:rPr lang="ru-RU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Ольга Арнольдовна</a:t>
            </a:r>
          </a:p>
        </p:txBody>
      </p:sp>
      <p:pic>
        <p:nvPicPr>
          <p:cNvPr id="10" name="Picture 2" descr="C:\Users\Denis\Downloads\diab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729"/>
            <a:ext cx="1475656" cy="7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ень диабета\2017\фото\2017-11-15-PHOTO-0000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5490350" cy="41184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ень диабета\2017\фото\2017-11-15-PHOTO-0000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28" y="2348880"/>
            <a:ext cx="3078860" cy="41044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121" y="1324254"/>
            <a:ext cx="64380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заведующая </a:t>
            </a:r>
            <a:r>
              <a:rPr lang="ru-RU" sz="24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Диабетологическим</a:t>
            </a:r>
            <a:r>
              <a:rPr lang="ru-RU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центром </a:t>
            </a:r>
          </a:p>
          <a:p>
            <a:r>
              <a:rPr lang="ru-RU" sz="24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Центрального района</a:t>
            </a:r>
            <a:endParaRPr lang="ru-RU" sz="24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4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293" y="116632"/>
            <a:ext cx="6593028" cy="737679"/>
          </a:xfrm>
        </p:spPr>
        <p:txBody>
          <a:bodyPr>
            <a:noAutofit/>
          </a:bodyPr>
          <a:lstStyle/>
          <a:p>
            <a:pPr marL="0" lvl="0" indent="0"/>
            <a:r>
              <a:rPr lang="ru-RU" sz="1400" dirty="0" smtClean="0"/>
              <a:t>«</a:t>
            </a:r>
            <a:r>
              <a:rPr lang="ru-RU" sz="1400" dirty="0" err="1" smtClean="0"/>
              <a:t>Неинвазивный</a:t>
            </a:r>
            <a:r>
              <a:rPr lang="ru-RU" sz="1400" dirty="0" smtClean="0"/>
              <a:t> </a:t>
            </a:r>
            <a:r>
              <a:rPr lang="ru-RU" sz="1400" dirty="0" err="1" smtClean="0"/>
              <a:t>глюкометр</a:t>
            </a:r>
            <a:r>
              <a:rPr lang="ru-RU" sz="1400" dirty="0" smtClean="0"/>
              <a:t>»          </a:t>
            </a:r>
            <a:r>
              <a:rPr lang="ru-RU" sz="1050" dirty="0" smtClean="0"/>
              <a:t>(1 этап 2017 г.)</a:t>
            </a:r>
            <a:br>
              <a:rPr lang="ru-RU" sz="1050" dirty="0" smtClean="0"/>
            </a:br>
            <a:r>
              <a:rPr lang="ru-RU" sz="1050" dirty="0"/>
              <a:t>«Создание аппаратно-программного модуля диагностики уровня сахара в крови без забора крови для последующего использования в персональных медицинских </a:t>
            </a:r>
            <a:r>
              <a:rPr lang="ru-RU" sz="1050" dirty="0" smtClean="0"/>
              <a:t>приборах»</a:t>
            </a:r>
            <a:endParaRPr lang="ru-RU" sz="105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4782" y="6433580"/>
            <a:ext cx="2057400" cy="365125"/>
          </a:xfrm>
        </p:spPr>
        <p:txBody>
          <a:bodyPr/>
          <a:lstStyle/>
          <a:p>
            <a:fld id="{3EF660E9-E116-4F2D-91B7-27BAC0D3A970}" type="slidenum">
              <a:rPr lang="ru-RU" smtClean="0">
                <a:solidFill>
                  <a:srgbClr val="0C0C0C">
                    <a:tint val="75000"/>
                  </a:srgbClr>
                </a:solidFill>
              </a:rPr>
              <a:pPr/>
              <a:t>34</a:t>
            </a:fld>
            <a:endParaRPr lang="ru-RU" dirty="0">
              <a:solidFill>
                <a:srgbClr val="0C0C0C">
                  <a:tint val="75000"/>
                </a:srgbClr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70103" y="1148216"/>
            <a:ext cx="3777940" cy="1776096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ru-RU" sz="900" dirty="0" smtClean="0"/>
              <a:t>Общее </a:t>
            </a:r>
            <a:r>
              <a:rPr lang="ru-RU" sz="900" dirty="0"/>
              <a:t>время проведения измерения </a:t>
            </a:r>
            <a:r>
              <a:rPr lang="ru-RU" sz="900" dirty="0" smtClean="0"/>
              <a:t>– </a:t>
            </a:r>
            <a:r>
              <a:rPr lang="ru-RU" sz="900" dirty="0"/>
              <a:t>не более </a:t>
            </a:r>
            <a:r>
              <a:rPr lang="ru-RU" sz="900" dirty="0" smtClean="0"/>
              <a:t>1 </a:t>
            </a:r>
            <a:r>
              <a:rPr lang="ru-RU" sz="900" dirty="0"/>
              <a:t>с.</a:t>
            </a:r>
          </a:p>
          <a:p>
            <a:pPr>
              <a:spcAft>
                <a:spcPts val="0"/>
              </a:spcAft>
            </a:pPr>
            <a:r>
              <a:rPr lang="ru-RU" sz="900" dirty="0" smtClean="0"/>
              <a:t>Время </a:t>
            </a:r>
            <a:r>
              <a:rPr lang="ru-RU" sz="900" dirty="0"/>
              <a:t>измерения на одной длине </a:t>
            </a:r>
            <a:r>
              <a:rPr lang="ru-RU" sz="900" dirty="0" smtClean="0"/>
              <a:t>волны– </a:t>
            </a:r>
            <a:r>
              <a:rPr lang="ru-RU" sz="900" dirty="0"/>
              <a:t>не более 50 мкс</a:t>
            </a:r>
          </a:p>
          <a:p>
            <a:pPr>
              <a:spcAft>
                <a:spcPts val="0"/>
              </a:spcAft>
            </a:pPr>
            <a:r>
              <a:rPr lang="ru-RU" sz="900" dirty="0" smtClean="0"/>
              <a:t>Число </a:t>
            </a:r>
            <a:r>
              <a:rPr lang="ru-RU" sz="900" dirty="0"/>
              <a:t>длин </a:t>
            </a:r>
            <a:r>
              <a:rPr lang="ru-RU" sz="900" dirty="0" smtClean="0"/>
              <a:t>волн – 15…30.</a:t>
            </a:r>
            <a:endParaRPr lang="ru-RU" sz="900" dirty="0"/>
          </a:p>
          <a:p>
            <a:pPr>
              <a:spcAft>
                <a:spcPts val="0"/>
              </a:spcAft>
            </a:pPr>
            <a:r>
              <a:rPr lang="ru-RU" sz="900" dirty="0" smtClean="0"/>
              <a:t>Спектральный </a:t>
            </a:r>
            <a:r>
              <a:rPr lang="ru-RU" sz="900" dirty="0"/>
              <a:t>диапазон измерений – </a:t>
            </a:r>
            <a:r>
              <a:rPr lang="ru-RU" sz="900" dirty="0" smtClean="0"/>
              <a:t>350…1100 </a:t>
            </a:r>
            <a:r>
              <a:rPr lang="ru-RU" sz="900" dirty="0"/>
              <a:t>нм.</a:t>
            </a:r>
          </a:p>
          <a:p>
            <a:pPr>
              <a:spcAft>
                <a:spcPts val="0"/>
              </a:spcAft>
            </a:pPr>
            <a:r>
              <a:rPr lang="ru-RU" sz="900" dirty="0" smtClean="0"/>
              <a:t>Число </a:t>
            </a:r>
            <a:r>
              <a:rPr lang="ru-RU" sz="900" dirty="0"/>
              <a:t>отдельных измерений на каждой длине волны – </a:t>
            </a:r>
            <a:r>
              <a:rPr lang="ru-RU" sz="900" dirty="0" smtClean="0"/>
              <a:t>5…10</a:t>
            </a:r>
            <a:endParaRPr lang="ru-RU" sz="900" dirty="0"/>
          </a:p>
          <a:p>
            <a:pPr>
              <a:spcAft>
                <a:spcPts val="0"/>
              </a:spcAft>
            </a:pPr>
            <a:r>
              <a:rPr lang="ru-RU" sz="900" dirty="0" smtClean="0"/>
              <a:t>Точность измерений прибора </a:t>
            </a:r>
            <a:r>
              <a:rPr lang="ru-RU" sz="900" dirty="0"/>
              <a:t>– не хуже </a:t>
            </a:r>
            <a:r>
              <a:rPr lang="ru-RU" sz="900" dirty="0" smtClean="0"/>
              <a:t>1-2%.</a:t>
            </a:r>
          </a:p>
          <a:p>
            <a:pPr>
              <a:spcAft>
                <a:spcPts val="0"/>
              </a:spcAft>
            </a:pPr>
            <a:r>
              <a:rPr lang="ru-RU" sz="900" dirty="0" smtClean="0"/>
              <a:t>Наличие </a:t>
            </a:r>
            <a:r>
              <a:rPr lang="en-US" sz="900" dirty="0" smtClean="0"/>
              <a:t>Blue </a:t>
            </a:r>
            <a:r>
              <a:rPr lang="en-US" sz="900" dirty="0"/>
              <a:t>Tooth</a:t>
            </a:r>
            <a:r>
              <a:rPr lang="ru-RU" sz="900" dirty="0"/>
              <a:t> (или </a:t>
            </a:r>
            <a:r>
              <a:rPr lang="en-US" sz="900" dirty="0" err="1"/>
              <a:t>ZigBee</a:t>
            </a:r>
            <a:r>
              <a:rPr lang="en-US" sz="900" dirty="0"/>
              <a:t>)</a:t>
            </a:r>
            <a:r>
              <a:rPr lang="ru-RU" sz="900" dirty="0"/>
              <a:t>,</a:t>
            </a:r>
            <a:r>
              <a:rPr lang="en-US" sz="900" dirty="0"/>
              <a:t> </a:t>
            </a:r>
            <a:r>
              <a:rPr lang="ru-RU" sz="900" dirty="0" smtClean="0"/>
              <a:t>канала </a:t>
            </a:r>
            <a:r>
              <a:rPr lang="en-US" sz="900" dirty="0" smtClean="0"/>
              <a:t>GSM</a:t>
            </a:r>
            <a:r>
              <a:rPr lang="ru-RU" sz="900" dirty="0" smtClean="0"/>
              <a:t>.  </a:t>
            </a:r>
            <a:endParaRPr lang="ru-RU" sz="900" dirty="0"/>
          </a:p>
          <a:p>
            <a:pPr>
              <a:spcAft>
                <a:spcPts val="0"/>
              </a:spcAft>
            </a:pPr>
            <a:r>
              <a:rPr lang="ru-RU" sz="900" dirty="0" smtClean="0"/>
              <a:t>Время </a:t>
            </a:r>
            <a:r>
              <a:rPr lang="ru-RU" sz="900" dirty="0"/>
              <a:t>непрерывной </a:t>
            </a:r>
            <a:r>
              <a:rPr lang="ru-RU" sz="900" dirty="0" smtClean="0"/>
              <a:t>работы – </a:t>
            </a:r>
            <a:r>
              <a:rPr lang="ru-RU" sz="900" dirty="0"/>
              <a:t>100 часов.</a:t>
            </a:r>
          </a:p>
          <a:p>
            <a:pPr>
              <a:spcAft>
                <a:spcPts val="0"/>
              </a:spcAft>
            </a:pPr>
            <a:r>
              <a:rPr lang="ru-RU" sz="900" dirty="0"/>
              <a:t>Емкость аккумулятора – порядка 10 000 мА*час (например, </a:t>
            </a:r>
            <a:r>
              <a:rPr lang="en-US" sz="900" dirty="0"/>
              <a:t>ASUS </a:t>
            </a:r>
            <a:r>
              <a:rPr lang="en-US" sz="900" dirty="0" err="1"/>
              <a:t>ZenPower</a:t>
            </a:r>
            <a:r>
              <a:rPr lang="en-US" sz="900" dirty="0"/>
              <a:t> ABTU 005 </a:t>
            </a:r>
            <a:r>
              <a:rPr lang="ru-RU" sz="900" dirty="0"/>
              <a:t>или аналог</a:t>
            </a:r>
            <a:r>
              <a:rPr lang="en-US" sz="900" dirty="0"/>
              <a:t>)</a:t>
            </a:r>
            <a:endParaRPr lang="ru-RU" sz="900" dirty="0"/>
          </a:p>
          <a:p>
            <a:pPr>
              <a:spcAft>
                <a:spcPts val="0"/>
              </a:spcAft>
            </a:pPr>
            <a:r>
              <a:rPr lang="ru-RU" sz="900" dirty="0"/>
              <a:t>Средняя потребляемая мощность – порядка  0,1 Вт . </a:t>
            </a:r>
          </a:p>
          <a:p>
            <a:pPr>
              <a:spcAft>
                <a:spcPts val="0"/>
              </a:spcAft>
            </a:pPr>
            <a:r>
              <a:rPr lang="ru-RU" sz="900" dirty="0"/>
              <a:t>Вес прибора – менее 400 гр.</a:t>
            </a:r>
          </a:p>
          <a:p>
            <a:pPr>
              <a:spcAft>
                <a:spcPts val="0"/>
              </a:spcAft>
            </a:pPr>
            <a:endParaRPr lang="ru-RU" sz="900" dirty="0"/>
          </a:p>
        </p:txBody>
      </p:sp>
      <p:pic>
        <p:nvPicPr>
          <p:cNvPr id="11" name="Рисунок 10" descr="fig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9267" y="2788340"/>
            <a:ext cx="1035117" cy="86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2258" y="851729"/>
            <a:ext cx="297711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b="1" dirty="0" smtClean="0">
                <a:solidFill>
                  <a:srgbClr val="0C0C0C"/>
                </a:solidFill>
              </a:rPr>
              <a:t>Технические </a:t>
            </a:r>
            <a:r>
              <a:rPr lang="ru-RU" sz="1200" b="1" dirty="0">
                <a:solidFill>
                  <a:srgbClr val="0C0C0C"/>
                </a:solidFill>
              </a:rPr>
              <a:t>требования к характеристикам прибора</a:t>
            </a:r>
            <a:endParaRPr lang="ru-RU" sz="1200" dirty="0">
              <a:solidFill>
                <a:srgbClr val="0C0C0C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523813" y="990228"/>
            <a:ext cx="4300728" cy="3828122"/>
            <a:chOff x="59006" y="1318762"/>
            <a:chExt cx="6428060" cy="498714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59006" y="1318762"/>
              <a:ext cx="6428060" cy="4870690"/>
              <a:chOff x="59006" y="1318762"/>
              <a:chExt cx="6428060" cy="4870690"/>
            </a:xfrm>
          </p:grpSpPr>
          <p:pic>
            <p:nvPicPr>
              <p:cNvPr id="21" name="Рисунок 20" descr="http://www.russianelectronics.ru/files/59891/1743-0003-2-6-1.jpg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719" y="1318762"/>
                <a:ext cx="5926346" cy="487069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59006" y="2587925"/>
                <a:ext cx="1157320" cy="2846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err="1" smtClean="0">
                    <a:solidFill>
                      <a:prstClr val="white"/>
                    </a:solidFill>
                  </a:rPr>
                  <a:t>glucosensor</a:t>
                </a: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087591" y="5037826"/>
                <a:ext cx="2139351" cy="50033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900" b="1" dirty="0" err="1" smtClean="0">
                    <a:solidFill>
                      <a:prstClr val="white"/>
                    </a:solidFill>
                  </a:rPr>
                  <a:t>Неинвазивный</a:t>
                </a:r>
                <a:r>
                  <a:rPr lang="ru-RU" sz="900" b="1" dirty="0" smtClean="0">
                    <a:solidFill>
                      <a:prstClr val="white"/>
                    </a:solidFill>
                  </a:rPr>
                  <a:t> </a:t>
                </a:r>
                <a:r>
                  <a:rPr lang="ru-RU" sz="900" b="1" dirty="0" err="1" smtClean="0">
                    <a:solidFill>
                      <a:prstClr val="white"/>
                    </a:solidFill>
                  </a:rPr>
                  <a:t>глюкометр</a:t>
                </a: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096739" y="4921369"/>
                <a:ext cx="1390327" cy="3666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ru-RU" sz="900" dirty="0" smtClean="0">
                    <a:solidFill>
                      <a:prstClr val="white"/>
                    </a:solidFill>
                  </a:rPr>
                  <a:t>Спортивный врач</a:t>
                </a: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279367" y="3922532"/>
                <a:ext cx="1207698" cy="31303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ru-RU" sz="900" dirty="0" smtClean="0">
                    <a:solidFill>
                      <a:prstClr val="white"/>
                    </a:solidFill>
                  </a:rPr>
                  <a:t>Врач-геронтолог</a:t>
                </a: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5279367" y="2872597"/>
                <a:ext cx="1207698" cy="3278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ru-RU" sz="900" dirty="0" smtClean="0">
                    <a:solidFill>
                      <a:prstClr val="white"/>
                    </a:solidFill>
                  </a:rPr>
                  <a:t>Школьный</a:t>
                </a:r>
                <a:r>
                  <a:rPr lang="ru-RU" sz="1050" dirty="0" smtClean="0">
                    <a:solidFill>
                      <a:prstClr val="white"/>
                    </a:solidFill>
                  </a:rPr>
                  <a:t> врач</a:t>
                </a:r>
                <a:endParaRPr lang="ru-RU" sz="10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096738" y="1890624"/>
                <a:ext cx="1390327" cy="23291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ru-RU" sz="900" dirty="0" smtClean="0">
                    <a:solidFill>
                      <a:prstClr val="white"/>
                    </a:solidFill>
                  </a:rPr>
                  <a:t>Пользователь</a:t>
                </a:r>
                <a:endParaRPr lang="ru-RU" sz="9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Прямоугольник 19"/>
            <p:cNvSpPr/>
            <p:nvPr/>
          </p:nvSpPr>
          <p:spPr>
            <a:xfrm>
              <a:off x="5216106" y="6072996"/>
              <a:ext cx="1035169" cy="2329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dirty="0" smtClean="0">
                  <a:solidFill>
                    <a:prstClr val="white"/>
                  </a:solidFill>
                </a:rPr>
                <a:t>Врач</a:t>
              </a:r>
              <a:endParaRPr lang="ru-RU" sz="10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2" name="Рисунок 11" descr="0610_fig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92" y="2866586"/>
            <a:ext cx="2341097" cy="73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204596" y="3695987"/>
            <a:ext cx="4772722" cy="10660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На первом этапе работ рассмотрен обоснована концепция технического решения аппаратно программного модуля измерения сахара в крови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48599" y="4994135"/>
            <a:ext cx="3830886" cy="9233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just">
              <a:spcAft>
                <a:spcPts val="200"/>
              </a:spcAft>
              <a:buFontTx/>
              <a:buChar char="-"/>
            </a:pPr>
            <a:endParaRPr lang="ru-RU" sz="900" dirty="0" smtClean="0">
              <a:solidFill>
                <a:prstClr val="white"/>
              </a:solidFill>
            </a:endParaRPr>
          </a:p>
          <a:p>
            <a:pPr indent="-285750" algn="just">
              <a:spcAft>
                <a:spcPts val="200"/>
              </a:spcAft>
              <a:buFontTx/>
              <a:buChar char="-"/>
            </a:pPr>
            <a:r>
              <a:rPr lang="ru-RU" sz="9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Проведены патентные исследования и разработана программа и методика испытаний макета устройства</a:t>
            </a:r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4596" y="4818350"/>
            <a:ext cx="4727444" cy="1099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just">
              <a:buFontTx/>
              <a:buChar char="-"/>
              <a:tabLst>
                <a:tab pos="2328863" algn="l"/>
              </a:tabLst>
            </a:pPr>
            <a:r>
              <a:rPr lang="ru-RU" sz="1600" dirty="0" smtClean="0">
                <a:solidFill>
                  <a:prstClr val="white"/>
                </a:solidFill>
              </a:rPr>
              <a:t>Разработаны и изготовлены макет источника света с управляемым спектром и испытательный стенд для исследований оптических  характеристик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42014" y="332656"/>
            <a:ext cx="182476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0292" y="6093296"/>
            <a:ext cx="8614249" cy="5040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Проект выполняется </a:t>
            </a:r>
            <a:r>
              <a:rPr lang="ru-RU" sz="1400" dirty="0"/>
              <a:t>при поддержке </a:t>
            </a:r>
            <a:r>
              <a:rPr lang="ru-RU" sz="1400" dirty="0" err="1"/>
              <a:t>МОиН</a:t>
            </a:r>
            <a:r>
              <a:rPr lang="ru-RU" sz="1400" dirty="0"/>
              <a:t> РФ (соглашение №14.575.21.0141 от 26.09.2017г, уникальный идентификатор ПНИЭР -</a:t>
            </a:r>
            <a:r>
              <a:rPr lang="en-US" sz="1400" dirty="0"/>
              <a:t>RFVEF</a:t>
            </a:r>
            <a:r>
              <a:rPr lang="ru-RU" sz="1400" dirty="0"/>
              <a:t>157517</a:t>
            </a:r>
            <a:r>
              <a:rPr lang="en-US" sz="1400" dirty="0"/>
              <a:t>X</a:t>
            </a:r>
            <a:r>
              <a:rPr lang="ru-RU" sz="1400" dirty="0"/>
              <a:t>0141).</a:t>
            </a:r>
          </a:p>
        </p:txBody>
      </p:sp>
    </p:spTree>
    <p:extLst>
      <p:ext uri="{BB962C8B-B14F-4D97-AF65-F5344CB8AC3E}">
        <p14:creationId xmlns:p14="http://schemas.microsoft.com/office/powerpoint/2010/main" val="229628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879" y="1484784"/>
            <a:ext cx="9180000" cy="3986324"/>
          </a:xfrm>
          <a:prstGeom prst="rect">
            <a:avLst/>
          </a:prstGeom>
          <a:solidFill>
            <a:srgbClr val="2F8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83783" y="4167413"/>
            <a:ext cx="40527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повысить уровень информированности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 о проблемах диабета 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связанных с ним осложнениях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27584" y="1726692"/>
            <a:ext cx="4112889" cy="3468600"/>
            <a:chOff x="834009" y="1726692"/>
            <a:chExt cx="4112889" cy="3468600"/>
          </a:xfrm>
        </p:grpSpPr>
        <p:sp>
          <p:nvSpPr>
            <p:cNvPr id="7" name="Овал 6"/>
            <p:cNvSpPr/>
            <p:nvPr/>
          </p:nvSpPr>
          <p:spPr>
            <a:xfrm>
              <a:off x="1194049" y="1738908"/>
              <a:ext cx="3456384" cy="3456384"/>
            </a:xfrm>
            <a:prstGeom prst="ellipse">
              <a:avLst/>
            </a:prstGeom>
            <a:solidFill>
              <a:srgbClr val="359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834009" y="1726692"/>
              <a:ext cx="4112889" cy="3456384"/>
              <a:chOff x="1042510" y="620688"/>
              <a:chExt cx="4112889" cy="3456384"/>
            </a:xfrm>
          </p:grpSpPr>
          <p:grpSp>
            <p:nvGrpSpPr>
              <p:cNvPr id="9" name="Группа 8"/>
              <p:cNvGrpSpPr>
                <a:grpSpLocks noChangeAspect="1"/>
              </p:cNvGrpSpPr>
              <p:nvPr/>
            </p:nvGrpSpPr>
            <p:grpSpPr>
              <a:xfrm>
                <a:off x="1387154" y="620688"/>
                <a:ext cx="3456384" cy="3456384"/>
                <a:chOff x="4954352" y="1584176"/>
                <a:chExt cx="3645024" cy="3645024"/>
              </a:xfrm>
            </p:grpSpPr>
            <p:sp>
              <p:nvSpPr>
                <p:cNvPr id="12" name="Овал 11"/>
                <p:cNvSpPr/>
                <p:nvPr/>
              </p:nvSpPr>
              <p:spPr>
                <a:xfrm>
                  <a:off x="4954352" y="1584176"/>
                  <a:ext cx="3645024" cy="364502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Овал 12"/>
                <p:cNvSpPr/>
                <p:nvPr/>
              </p:nvSpPr>
              <p:spPr>
                <a:xfrm>
                  <a:off x="5624864" y="2254688"/>
                  <a:ext cx="2304000" cy="2304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042510" y="1492683"/>
                <a:ext cx="2859885" cy="784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ru-RU" sz="3200" b="1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Всемирный</a:t>
                </a:r>
              </a:p>
              <a:p>
                <a:pPr>
                  <a:lnSpc>
                    <a:spcPts val="2600"/>
                  </a:lnSpc>
                </a:pPr>
                <a:r>
                  <a:rPr lang="ru-RU" sz="3200" b="1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день борьбы</a:t>
                </a:r>
                <a:endParaRPr lang="ru-RU" sz="3200" b="1" spc="-100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347386" y="2085667"/>
                <a:ext cx="2808013" cy="1143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4100"/>
                  </a:lnSpc>
                </a:pPr>
                <a:r>
                  <a:rPr lang="ru-RU" sz="4800" b="1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против</a:t>
                </a:r>
              </a:p>
              <a:p>
                <a:pPr algn="r">
                  <a:lnSpc>
                    <a:spcPts val="4100"/>
                  </a:lnSpc>
                </a:pPr>
                <a:r>
                  <a:rPr lang="ru-RU" sz="5400" b="1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ДИАБЕТ</a:t>
                </a:r>
                <a:r>
                  <a:rPr lang="ru-RU" sz="4000" b="1" cap="all" spc="-1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</a:t>
                </a:r>
                <a:endParaRPr lang="ru-RU" sz="4000" b="1" cap="all" spc="-100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6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13787"/>
            <a:ext cx="2603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Шарлай</a:t>
            </a:r>
            <a:r>
              <a:rPr lang="ru-RU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Ирина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8710" y="-6353"/>
            <a:ext cx="9180000" cy="837965"/>
          </a:xfrm>
          <a:prstGeom prst="rect">
            <a:avLst/>
          </a:prstGeom>
          <a:solidFill>
            <a:srgbClr val="2F81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5963" y="57039"/>
            <a:ext cx="780506" cy="725385"/>
          </a:xfrm>
          <a:prstGeom prst="ellipse">
            <a:avLst/>
          </a:prstGeom>
          <a:solidFill>
            <a:srgbClr val="359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/>
          </a:p>
        </p:txBody>
      </p: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318294" y="45355"/>
            <a:ext cx="788814" cy="733106"/>
            <a:chOff x="4954349" y="1584176"/>
            <a:chExt cx="3645026" cy="3645024"/>
          </a:xfrm>
        </p:grpSpPr>
        <p:sp>
          <p:nvSpPr>
            <p:cNvPr id="12" name="Овал 11"/>
            <p:cNvSpPr/>
            <p:nvPr/>
          </p:nvSpPr>
          <p:spPr>
            <a:xfrm>
              <a:off x="4954349" y="1584176"/>
              <a:ext cx="3645026" cy="3645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624864" y="2254687"/>
              <a:ext cx="2304000" cy="2304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8304" y="135387"/>
            <a:ext cx="75886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Всемирный</a:t>
            </a:r>
          </a:p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день борьбы</a:t>
            </a:r>
            <a:endParaRPr lang="ru-RU" sz="700" b="1" spc="-3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370" y="312207"/>
            <a:ext cx="681277" cy="360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5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</a:t>
            </a:r>
          </a:p>
          <a:p>
            <a:pPr algn="r">
              <a:lnSpc>
                <a:spcPct val="80000"/>
              </a:lnSpc>
            </a:pPr>
            <a:r>
              <a:rPr lang="ru-RU" sz="110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ДИАБЕТ</a:t>
            </a:r>
            <a:r>
              <a:rPr lang="ru-RU" sz="900" b="1" cap="all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900" b="1" cap="all" spc="-7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I:\День диабета\2017\2017-11-10-PHOTO-000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1" y="1920109"/>
            <a:ext cx="2649703" cy="47036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День диабета\2017\2017-11-10-PHOTO-0000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96" y="1918525"/>
            <a:ext cx="2650595" cy="4705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День диабета\2017\2017-11-10-PHOTO-00000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14" y="1175397"/>
            <a:ext cx="3071844" cy="545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Denis\Downloads\diab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729"/>
            <a:ext cx="1475656" cy="7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710" y="-6353"/>
            <a:ext cx="9180000" cy="837965"/>
          </a:xfrm>
          <a:prstGeom prst="rect">
            <a:avLst/>
          </a:prstGeom>
          <a:solidFill>
            <a:srgbClr val="2F81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35963" y="57039"/>
            <a:ext cx="780506" cy="725385"/>
          </a:xfrm>
          <a:prstGeom prst="ellipse">
            <a:avLst/>
          </a:prstGeom>
          <a:solidFill>
            <a:srgbClr val="359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318294" y="45355"/>
            <a:ext cx="788814" cy="733106"/>
            <a:chOff x="4954349" y="1584176"/>
            <a:chExt cx="3645026" cy="3645024"/>
          </a:xfrm>
        </p:grpSpPr>
        <p:sp>
          <p:nvSpPr>
            <p:cNvPr id="5" name="Овал 4"/>
            <p:cNvSpPr/>
            <p:nvPr/>
          </p:nvSpPr>
          <p:spPr>
            <a:xfrm>
              <a:off x="4954349" y="1584176"/>
              <a:ext cx="3645026" cy="3645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624864" y="2254687"/>
              <a:ext cx="2304000" cy="2304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8304" y="135387"/>
            <a:ext cx="75886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Всемирный</a:t>
            </a:r>
          </a:p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день борьбы</a:t>
            </a:r>
            <a:endParaRPr lang="ru-RU" sz="700" b="1" spc="-3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370" y="312207"/>
            <a:ext cx="681277" cy="360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5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</a:t>
            </a:r>
          </a:p>
          <a:p>
            <a:pPr algn="r">
              <a:lnSpc>
                <a:spcPct val="80000"/>
              </a:lnSpc>
            </a:pPr>
            <a:r>
              <a:rPr lang="ru-RU" sz="110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ДИАБЕТ</a:t>
            </a:r>
            <a:r>
              <a:rPr lang="ru-RU" sz="900" b="1" cap="all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900" b="1" cap="all" spc="-7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913787"/>
            <a:ext cx="3317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Мокрушина </a:t>
            </a: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Мария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3" name="Picture 2" descr="I:\День диабета\2017\Фото Мокрушина\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/>
          <a:stretch/>
        </p:blipFill>
        <p:spPr bwMode="auto">
          <a:xfrm>
            <a:off x="6062114" y="1697852"/>
            <a:ext cx="2902374" cy="4536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I:\День диабета\2017\Фото Мокрушина\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398" y="1700381"/>
            <a:ext cx="3024336" cy="45369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I:\День диабета\2017\Фото Мокрушина\0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5"/>
          <a:stretch/>
        </p:blipFill>
        <p:spPr bwMode="auto">
          <a:xfrm>
            <a:off x="188343" y="1700380"/>
            <a:ext cx="2572274" cy="4536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enis\Downloads\diab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729"/>
            <a:ext cx="1475656" cy="7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5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710" y="-6353"/>
            <a:ext cx="9180000" cy="837965"/>
          </a:xfrm>
          <a:prstGeom prst="rect">
            <a:avLst/>
          </a:prstGeom>
          <a:solidFill>
            <a:srgbClr val="2F81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35963" y="57039"/>
            <a:ext cx="780506" cy="725385"/>
          </a:xfrm>
          <a:prstGeom prst="ellipse">
            <a:avLst/>
          </a:prstGeom>
          <a:solidFill>
            <a:srgbClr val="359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318294" y="45355"/>
            <a:ext cx="788814" cy="733106"/>
            <a:chOff x="4954349" y="1584176"/>
            <a:chExt cx="3645026" cy="3645024"/>
          </a:xfrm>
        </p:grpSpPr>
        <p:sp>
          <p:nvSpPr>
            <p:cNvPr id="5" name="Овал 4"/>
            <p:cNvSpPr/>
            <p:nvPr/>
          </p:nvSpPr>
          <p:spPr>
            <a:xfrm>
              <a:off x="4954349" y="1584176"/>
              <a:ext cx="3645026" cy="3645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624864" y="2254687"/>
              <a:ext cx="2304000" cy="2304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8304" y="135387"/>
            <a:ext cx="75886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Всемирный</a:t>
            </a:r>
          </a:p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день борьбы</a:t>
            </a:r>
            <a:endParaRPr lang="ru-RU" sz="700" b="1" spc="-3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370" y="312207"/>
            <a:ext cx="681277" cy="360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5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</a:t>
            </a:r>
          </a:p>
          <a:p>
            <a:pPr algn="r">
              <a:lnSpc>
                <a:spcPct val="80000"/>
              </a:lnSpc>
            </a:pPr>
            <a:r>
              <a:rPr lang="ru-RU" sz="110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ДИАБЕТ</a:t>
            </a:r>
            <a:r>
              <a:rPr lang="ru-RU" sz="900" b="1" cap="all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900" b="1" cap="all" spc="-7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13787"/>
            <a:ext cx="3317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Мокрушина </a:t>
            </a: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Мария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0" name="Picture 2" descr="I:\День диабета\2017\Фото Мокрушина\IMG_4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71" y="1475567"/>
            <a:ext cx="3781538" cy="25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День диабета\2017\Фото Мокрушина\IMG-20160718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2" y="1475567"/>
            <a:ext cx="3360000" cy="25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День диабета\2017\Фото Мокрушина\P10704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2" y="4149080"/>
            <a:ext cx="3360000" cy="25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День диабета\2017\Фото Мокрушина\82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1837"/>
            <a:ext cx="3786125" cy="25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Denis\Downloads\diab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729"/>
            <a:ext cx="1475656" cy="7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710" y="-6353"/>
            <a:ext cx="9180000" cy="837965"/>
          </a:xfrm>
          <a:prstGeom prst="rect">
            <a:avLst/>
          </a:prstGeom>
          <a:solidFill>
            <a:srgbClr val="2F81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35963" y="57039"/>
            <a:ext cx="780506" cy="725385"/>
          </a:xfrm>
          <a:prstGeom prst="ellipse">
            <a:avLst/>
          </a:prstGeom>
          <a:solidFill>
            <a:srgbClr val="359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318294" y="45355"/>
            <a:ext cx="788814" cy="733106"/>
            <a:chOff x="4954349" y="1584176"/>
            <a:chExt cx="3645026" cy="3645024"/>
          </a:xfrm>
        </p:grpSpPr>
        <p:sp>
          <p:nvSpPr>
            <p:cNvPr id="5" name="Овал 4"/>
            <p:cNvSpPr/>
            <p:nvPr/>
          </p:nvSpPr>
          <p:spPr>
            <a:xfrm>
              <a:off x="4954349" y="1584176"/>
              <a:ext cx="3645026" cy="3645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624864" y="2254687"/>
              <a:ext cx="2304000" cy="2304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8304" y="135387"/>
            <a:ext cx="75886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Всемирный</a:t>
            </a:r>
          </a:p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день борьбы</a:t>
            </a:r>
            <a:endParaRPr lang="ru-RU" sz="700" b="1" spc="-3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370" y="312207"/>
            <a:ext cx="681277" cy="360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5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</a:t>
            </a:r>
          </a:p>
          <a:p>
            <a:pPr algn="r">
              <a:lnSpc>
                <a:spcPct val="80000"/>
              </a:lnSpc>
            </a:pPr>
            <a:r>
              <a:rPr lang="ru-RU" sz="110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ДИАБЕТ</a:t>
            </a:r>
            <a:r>
              <a:rPr lang="ru-RU" sz="900" b="1" cap="all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900" b="1" cap="all" spc="-7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913787"/>
            <a:ext cx="3317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Мокрушина </a:t>
            </a: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Мария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 descr="I:\День диабета\2017\Фото Мокрушина\tmp_27628-IMG-20171109-WA0004-1270693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92" y="1700808"/>
            <a:ext cx="3104156" cy="46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День диабета\2017\Фото Мокрушина\DSC_0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35668" y="2724558"/>
            <a:ext cx="4680000" cy="2632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День диабета\2017\Фото Мокрушина\IMG-20160308-WA00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r="4673"/>
          <a:stretch/>
        </p:blipFill>
        <p:spPr bwMode="auto">
          <a:xfrm>
            <a:off x="6372200" y="1700808"/>
            <a:ext cx="2438400" cy="468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enis\Downloads\diab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729"/>
            <a:ext cx="1475656" cy="7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8710" y="-6353"/>
            <a:ext cx="9180000" cy="837965"/>
          </a:xfrm>
          <a:prstGeom prst="rect">
            <a:avLst/>
          </a:prstGeom>
          <a:solidFill>
            <a:srgbClr val="2F81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5963" y="57039"/>
            <a:ext cx="780506" cy="725385"/>
          </a:xfrm>
          <a:prstGeom prst="ellipse">
            <a:avLst/>
          </a:prstGeom>
          <a:solidFill>
            <a:srgbClr val="359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/>
          </a:p>
        </p:txBody>
      </p: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318294" y="45355"/>
            <a:ext cx="788814" cy="733106"/>
            <a:chOff x="4954349" y="1584176"/>
            <a:chExt cx="3645026" cy="3645024"/>
          </a:xfrm>
        </p:grpSpPr>
        <p:sp>
          <p:nvSpPr>
            <p:cNvPr id="12" name="Овал 11"/>
            <p:cNvSpPr/>
            <p:nvPr/>
          </p:nvSpPr>
          <p:spPr>
            <a:xfrm>
              <a:off x="4954349" y="1584176"/>
              <a:ext cx="3645026" cy="3645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624864" y="2254687"/>
              <a:ext cx="2304000" cy="2304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8304" y="135387"/>
            <a:ext cx="75886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Всемирный</a:t>
            </a:r>
          </a:p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день борьбы</a:t>
            </a:r>
            <a:endParaRPr lang="ru-RU" sz="700" b="1" spc="-3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370" y="312207"/>
            <a:ext cx="681277" cy="360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5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</a:t>
            </a:r>
          </a:p>
          <a:p>
            <a:pPr algn="r">
              <a:lnSpc>
                <a:spcPct val="80000"/>
              </a:lnSpc>
            </a:pPr>
            <a:r>
              <a:rPr lang="ru-RU" sz="110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ДИАБЕТ</a:t>
            </a:r>
            <a:r>
              <a:rPr lang="ru-RU" sz="900" b="1" cap="all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900" b="1" cap="all" spc="-7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913787"/>
            <a:ext cx="3315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Нурхан</a:t>
            </a:r>
            <a:r>
              <a:rPr lang="ru-RU" sz="28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Жумабаева</a:t>
            </a:r>
            <a:endParaRPr lang="ru-RU" sz="2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70C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4" name="Picture 2" descr="C:\Users\Denis\Downloads\diab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729"/>
            <a:ext cx="1475656" cy="7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День диабета\2017\2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52" y="1556791"/>
            <a:ext cx="7535940" cy="499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8710" y="-6353"/>
            <a:ext cx="9180000" cy="837965"/>
          </a:xfrm>
          <a:prstGeom prst="rect">
            <a:avLst/>
          </a:prstGeom>
          <a:solidFill>
            <a:srgbClr val="2F81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5963" y="57039"/>
            <a:ext cx="780506" cy="725385"/>
          </a:xfrm>
          <a:prstGeom prst="ellipse">
            <a:avLst/>
          </a:prstGeom>
          <a:solidFill>
            <a:srgbClr val="359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/>
          </a:p>
        </p:txBody>
      </p:sp>
      <p:grpSp>
        <p:nvGrpSpPr>
          <p:cNvPr id="9" name="Группа 8"/>
          <p:cNvGrpSpPr>
            <a:grpSpLocks noChangeAspect="1"/>
          </p:cNvGrpSpPr>
          <p:nvPr/>
        </p:nvGrpSpPr>
        <p:grpSpPr>
          <a:xfrm>
            <a:off x="318294" y="45355"/>
            <a:ext cx="788814" cy="733106"/>
            <a:chOff x="4954349" y="1584176"/>
            <a:chExt cx="3645026" cy="3645024"/>
          </a:xfrm>
        </p:grpSpPr>
        <p:sp>
          <p:nvSpPr>
            <p:cNvPr id="12" name="Овал 11"/>
            <p:cNvSpPr/>
            <p:nvPr/>
          </p:nvSpPr>
          <p:spPr>
            <a:xfrm>
              <a:off x="4954349" y="1584176"/>
              <a:ext cx="3645026" cy="364502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5624864" y="2254687"/>
              <a:ext cx="2304000" cy="23040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0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8304" y="135387"/>
            <a:ext cx="758862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Всемирный</a:t>
            </a:r>
          </a:p>
          <a:p>
            <a:pPr>
              <a:lnSpc>
                <a:spcPts val="800"/>
              </a:lnSpc>
            </a:pPr>
            <a:r>
              <a:rPr lang="ru-RU" sz="700" b="1" spc="-3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день борьбы</a:t>
            </a:r>
            <a:endParaRPr lang="ru-RU" sz="700" b="1" spc="-3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370" y="312207"/>
            <a:ext cx="681277" cy="360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05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</a:t>
            </a:r>
          </a:p>
          <a:p>
            <a:pPr algn="r">
              <a:lnSpc>
                <a:spcPct val="80000"/>
              </a:lnSpc>
            </a:pPr>
            <a:r>
              <a:rPr lang="ru-RU" sz="1100" b="1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ДИАБЕТ</a:t>
            </a:r>
            <a:r>
              <a:rPr lang="ru-RU" sz="900" b="1" cap="all" spc="-70" dirty="0" smtClean="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endParaRPr lang="ru-RU" sz="900" b="1" cap="all" spc="-70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11109"/>
            <a:ext cx="6439697" cy="5586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 descr="C:\Users\Denis\Downloads\diab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729"/>
            <a:ext cx="1475656" cy="75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908</Words>
  <Application>Microsoft Office PowerPoint</Application>
  <PresentationFormat>Экран (4:3)</PresentationFormat>
  <Paragraphs>135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МОЯ ИСТОРИЯ</vt:lpstr>
      <vt:lpstr>Презентация PowerPoint</vt:lpstr>
      <vt:lpstr>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Меня зовут Ева Куус,  мне 20 лет, я родилась и живу в Санкт-Петербурге.  </vt:lpstr>
      <vt:lpstr>Примерно с 6 лет я увлеклась лошадьми. Сначала это были просто поездки покататься на пони. В 7 лет я пошла в конный клуб на групповые занятия. </vt:lpstr>
      <vt:lpstr>Диагноз «сахарный диабет» мне поставили, когда мне было 9 лет.  Уже за год до этого было очевидно, что я не здорова, но врачи не могли понять причину моего состояния. В итоге, после прохождения множества разных врачей, направили сдать анализ на сахар. </vt:lpstr>
      <vt:lpstr>Вообще конный спорт – спорт особенный. Его главное отличие от других, что здесь все зависит не только от тебя. Ты можешь выложиться максимум, но если лошадь в этот день не в форме - хорошего результата не получить. Нужно уметь подстраиваться. </vt:lpstr>
      <vt:lpstr>Участвовать в городских соревнованиях я начала в возрасте 14 лет. </vt:lpstr>
      <vt:lpstr>Я попала к замечательному тренеру - О.А.Сочевановой, она никогда не делала мне поблажек и верила в меня как спортсмена. Кроме тренерской и судейской работы она является тренером сборной России по параолимпийской выездке.</vt:lpstr>
      <vt:lpstr>Есть особое направление - иппотерапия,  «лечение лошадьми». </vt:lpstr>
      <vt:lpstr>При верховой езде задействуются почти все мышцы и активируется нервная система, развивается координация и чувство равновесия. Все это оказывает оздоровительное воздействие. </vt:lpstr>
      <vt:lpstr>Диабет никогда не был помехой для меня ни в спорте, ни в жизни. Я просто приняла этот факт и научилась жить с этим. Я никогда не скрывала ни от кого свой диагноз.</vt:lpstr>
      <vt:lpstr>Выступала я уже на 2 лошадях, а иногда и по 3 программы в один день. На второй лошади я выполнила норматив 1 взрослого разряда.  </vt:lpstr>
      <vt:lpstr>Все лето соревнования были почти каждые выходные, весна и осень- примерно раз в месяц. </vt:lpstr>
      <vt:lpstr>Сейчас я возглавляю интересный проект для адаптации первокурсников, много работаю на выездах как тренер и вожатый, постоянно совершенствуюсь на курсах, участвую в российских конференциях и за рубежом. </vt:lpstr>
      <vt:lpstr>Спасибо за внимание!       </vt:lpstr>
      <vt:lpstr>Презентация PowerPoint</vt:lpstr>
      <vt:lpstr>«Неинвазивный глюкометр»          (1 этап 2017 г.) «Создание аппаратно-программного модуля диагностики уровня сахара в крови без забора крови для последующего использования в персональных медицинских приборах»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denis.base@hotmail.com</dc:creator>
  <cp:lastModifiedBy>Администратор</cp:lastModifiedBy>
  <cp:revision>32</cp:revision>
  <dcterms:created xsi:type="dcterms:W3CDTF">2017-11-14T18:09:25Z</dcterms:created>
  <dcterms:modified xsi:type="dcterms:W3CDTF">2018-03-19T13:40:43Z</dcterms:modified>
</cp:coreProperties>
</file>