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2" r:id="rId3"/>
    <p:sldId id="289" r:id="rId4"/>
    <p:sldId id="290" r:id="rId5"/>
    <p:sldId id="260" r:id="rId6"/>
    <p:sldId id="263" r:id="rId7"/>
    <p:sldId id="288" r:id="rId8"/>
    <p:sldId id="291" r:id="rId9"/>
    <p:sldId id="29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79975" autoAdjust="0"/>
  </p:normalViewPr>
  <p:slideViewPr>
    <p:cSldViewPr>
      <p:cViewPr>
        <p:scale>
          <a:sx n="66" d="100"/>
          <a:sy n="66" d="100"/>
        </p:scale>
        <p:origin x="-1014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5D44E-90D2-489B-83F6-8A79E01B7F8D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F6B67-D5EB-44EB-BAE9-BEE4B87AE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6B67-D5EB-44EB-BAE9-BEE4B87AEFE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6B67-D5EB-44EB-BAE9-BEE4B87AEFE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6B67-D5EB-44EB-BAE9-BEE4B87AEFE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6B67-D5EB-44EB-BAE9-BEE4B87AEFE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6B67-D5EB-44EB-BAE9-BEE4B87AEFE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ПРОЕКТ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smtClean="0">
                <a:solidFill>
                  <a:srgbClr val="00B050"/>
                </a:solidFill>
              </a:rPr>
              <a:t>«</a:t>
            </a:r>
            <a:r>
              <a:rPr lang="ru-RU" sz="3600" b="1" dirty="0" smtClean="0">
                <a:solidFill>
                  <a:srgbClr val="00B050"/>
                </a:solidFill>
              </a:rPr>
              <a:t>Увеличение охвата диспансерным наблюдением пациентов с артериальной гипертензией в СПб ГБУЗ ГП № 37 ПО № 37</a:t>
            </a:r>
            <a:r>
              <a:rPr lang="ru-RU" sz="3600" b="1" i="1" dirty="0" smtClean="0">
                <a:solidFill>
                  <a:srgbClr val="00B050"/>
                </a:solidFill>
              </a:rPr>
              <a:t>»</a:t>
            </a:r>
            <a:br>
              <a:rPr lang="ru-RU" sz="3600" b="1" i="1" dirty="0" smtClean="0">
                <a:solidFill>
                  <a:srgbClr val="00B050"/>
                </a:solidFill>
              </a:rPr>
            </a:br>
            <a:r>
              <a:rPr lang="ru-RU" sz="3600" b="1" i="1" dirty="0" smtClean="0">
                <a:solidFill>
                  <a:srgbClr val="00B050"/>
                </a:solidFill>
              </a:rPr>
              <a:t/>
            </a:r>
            <a:br>
              <a:rPr lang="ru-RU" sz="3600" b="1" i="1" dirty="0" smtClean="0">
                <a:solidFill>
                  <a:srgbClr val="00B050"/>
                </a:solidFill>
              </a:rPr>
            </a:br>
            <a:r>
              <a:rPr lang="ru-RU" sz="2400" b="1" i="1" dirty="0" smtClean="0"/>
              <a:t>сроки реализации проекта: 21.03.2022-23.08.2022</a:t>
            </a:r>
            <a:endParaRPr lang="ru-RU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Обоснование внедрения проекта: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Значительное количество пациентов с артериальной гипертензией не взятых на диспансерное наблюдение.</a:t>
            </a:r>
          </a:p>
          <a:p>
            <a:r>
              <a:rPr lang="ru-RU" dirty="0" smtClean="0"/>
              <a:t>Низкий процент охвата диспансерным наблюдением пациентов с артериальной гипертензией.</a:t>
            </a:r>
          </a:p>
          <a:p>
            <a:r>
              <a:rPr lang="ru-RU" dirty="0" smtClean="0"/>
              <a:t>Значительное количество пациентов с артериальной гипертензией, обращающихся в ПО </a:t>
            </a:r>
            <a:r>
              <a:rPr lang="ru-RU" dirty="0" err="1" smtClean="0"/>
              <a:t>по</a:t>
            </a:r>
            <a:r>
              <a:rPr lang="ru-RU" dirty="0" smtClean="0"/>
              <a:t> неотложным показаниям.</a:t>
            </a:r>
          </a:p>
          <a:p>
            <a:r>
              <a:rPr lang="ru-RU" dirty="0" smtClean="0"/>
              <a:t> Отсутствие автоматизации плана Д наблюдения в МИС, а также интеграции информации в форму 030/У и прочие отчетные подсистемы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ДОРОЖНАЯ  КАРТА</a:t>
            </a:r>
            <a:endParaRPr lang="ru-RU" sz="3600" b="1" dirty="0">
              <a:solidFill>
                <a:srgbClr val="00B050"/>
              </a:solidFill>
            </a:endParaRPr>
          </a:p>
        </p:txBody>
      </p:sp>
      <p:pic>
        <p:nvPicPr>
          <p:cNvPr id="7" name="Содержимое 6"/>
          <p:cNvPicPr>
            <a:picLocks noGrp="1"/>
          </p:cNvPicPr>
          <p:nvPr>
            <p:ph idx="1"/>
          </p:nvPr>
        </p:nvPicPr>
        <p:blipFill>
          <a:blip r:embed="rId3" cstate="print"/>
          <a:srcRect l="1924" t="24048" r="6199" b="26653"/>
          <a:stretch>
            <a:fillRect/>
          </a:stretch>
        </p:blipFill>
        <p:spPr bwMode="auto">
          <a:xfrm>
            <a:off x="179512" y="1268760"/>
            <a:ext cx="871296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КАРТА ТЕКУЩЕГО СОСТОЯНИЯ</a:t>
            </a:r>
            <a:endParaRPr lang="ru-RU" sz="3600" dirty="0">
              <a:solidFill>
                <a:srgbClr val="00B050"/>
              </a:solidFill>
            </a:endParaRPr>
          </a:p>
        </p:txBody>
      </p:sp>
      <p:pic>
        <p:nvPicPr>
          <p:cNvPr id="7" name="Содержимое 6"/>
          <p:cNvPicPr>
            <a:picLocks noGrp="1"/>
          </p:cNvPicPr>
          <p:nvPr>
            <p:ph idx="1"/>
          </p:nvPr>
        </p:nvPicPr>
        <p:blipFill>
          <a:blip r:embed="rId3" cstate="print"/>
          <a:srcRect l="1764" t="19038" r="15981" b="8817"/>
          <a:stretch>
            <a:fillRect/>
          </a:stretch>
        </p:blipFill>
        <p:spPr bwMode="auto">
          <a:xfrm>
            <a:off x="323528" y="1124744"/>
            <a:ext cx="8208911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7223637"/>
        </p:xfrm>
        <a:graphic>
          <a:graphicData uri="http://schemas.openxmlformats.org/drawingml/2006/table">
            <a:tbl>
              <a:tblPr/>
              <a:tblGrid>
                <a:gridCol w="3747540"/>
                <a:gridCol w="1199214"/>
                <a:gridCol w="4197246"/>
              </a:tblGrid>
              <a:tr h="102244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ПРОБЛЕМЫ</a:t>
                      </a:r>
                      <a:endParaRPr lang="ru-RU" sz="3200" b="1" i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МЕРОПРИЯТИЯ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119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У участковых терапевтов и медсестер отсутствует понимание необходимости проведения полноценного ДН пациентов с АГ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Большая доля обращений пациентов с АГ в НМП и СМП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Недостаточный процент охвата осмотрами 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уч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 терапевтом пациентов с АГ после их обращения за неотложной помощью (СМП, НМП, кв. вызовы)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Часть пациентов записываются на консультативный прием к кардиологу, после чего не обращаются к участковому терапевту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Четверть пациентов с диагнозом АГ не состоят на  ДН  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Форма 30 вручную на участке не заполняется                                       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Ознакомление терапевтов с клиническими рекомендациями «АГ у взрослых» под роспись.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endParaRPr lang="ru-RU" sz="1600" b="1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Обязательный осмотр </a:t>
                      </a:r>
                      <a:r>
                        <a:rPr lang="ru-RU" sz="1600" b="1" dirty="0" err="1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уч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. врачом пациентов с АГ после их обращения  за неотложной помощью (СМП, НМП)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Контроль зав. отделением за выполнением участковым терапевтом осмотров больных с АГ после получения сигнального талона от ОСМП.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Запись на прием к кардиологу осуществлять после осмотра терапевтам, по показаниям.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endParaRPr lang="ru-RU" sz="1600" b="1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endParaRPr lang="ru-RU" sz="1600" b="1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Полноценное внедрение клинических рекомендаций «АГ у взрослых» в работу ПО.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3851920" y="2924944"/>
            <a:ext cx="976313" cy="11525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7315200"/>
        </p:xfrm>
        <a:graphic>
          <a:graphicData uri="http://schemas.openxmlformats.org/drawingml/2006/table">
            <a:tbl>
              <a:tblPr/>
              <a:tblGrid>
                <a:gridCol w="3275856"/>
                <a:gridCol w="1067544"/>
                <a:gridCol w="4800600"/>
              </a:tblGrid>
              <a:tr h="80136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ПРОБЛЕМЫ</a:t>
                      </a:r>
                      <a:endParaRPr lang="ru-RU" sz="3200" b="1" i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МЕРОПРИЯТИЯ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66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Участковые терапевты не вносят в МИС "Самсон" ДН как законченный случай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Низкий показатель полноты охвата пациентов с АГ диспансерным наблюдением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 МИС "Самсон" отсутствует автоматизированная система ДН при постановке на Д учет (функция автоматического заполнения: план обследования,Ф30/у, кратность приема, рекомендации, формирование диспансерных групп)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Отсутствие выделенного времени в расписании участкового терапевта на проведение ДН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Недостаточное информирование пациентов о необходимости диспансерного наблюдении и о необходимости визита к 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уч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 терапевту в рамках ДН (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обзвон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пациентов и запись на прием по ДН)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Контроль зав. отделением за постановкой на ДН больных с АГ.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Создание системы </a:t>
                      </a:r>
                      <a:r>
                        <a:rPr lang="ru-RU" sz="1600" b="1" dirty="0" err="1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мониторирования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 выполнения критериев качества оказания мед. помощи пациентам с АГ на основе клинических рекомендаций.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Автоматизация в  МИС "Самсон" системы диспансерного наблюдения. 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Выделение в расписании </a:t>
                      </a:r>
                      <a:r>
                        <a:rPr lang="ru-RU" sz="1600" b="1" dirty="0" err="1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уч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. врача времени для проведения ДН пациентов с АГ.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Приглашение (</a:t>
                      </a:r>
                      <a:r>
                        <a:rPr lang="ru-RU" sz="1600" b="1" dirty="0" err="1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обзвон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) пациентов на прием к терапевту с целью проведения ДН с одновременной возможностью записи на прием на проведение обследования.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AutoShape 1"/>
          <p:cNvSpPr>
            <a:spLocks noChangeArrowheads="1"/>
          </p:cNvSpPr>
          <p:nvPr/>
        </p:nvSpPr>
        <p:spPr bwMode="auto">
          <a:xfrm>
            <a:off x="3347864" y="2780928"/>
            <a:ext cx="976313" cy="11525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КАРТА ЦЕЛЕВОГО СОСТОЯНИЯ</a:t>
            </a:r>
            <a:endParaRPr lang="ru-RU" sz="3600" dirty="0">
              <a:solidFill>
                <a:srgbClr val="00B050"/>
              </a:solidFill>
            </a:endParaRPr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3" cstate="print"/>
          <a:srcRect l="1764" t="22244" r="15179" b="11223"/>
          <a:stretch>
            <a:fillRect/>
          </a:stretch>
        </p:blipFill>
        <p:spPr bwMode="auto">
          <a:xfrm>
            <a:off x="683568" y="1340768"/>
            <a:ext cx="7419695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Эффекты: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Увеличение доли пациентов с АГ, поставленных на Д учет.</a:t>
            </a:r>
          </a:p>
          <a:p>
            <a:r>
              <a:rPr lang="ru-RU" b="1" dirty="0" smtClean="0"/>
              <a:t>Выполнение плана исследования в рамках ДН.</a:t>
            </a:r>
          </a:p>
          <a:p>
            <a:r>
              <a:rPr lang="ru-RU" b="1" dirty="0" smtClean="0"/>
              <a:t>Повышение процента охвата диспансерным наблюдением пациентов с артериальной гипертензией.</a:t>
            </a:r>
          </a:p>
          <a:p>
            <a:r>
              <a:rPr lang="ru-RU" b="1" dirty="0" smtClean="0"/>
              <a:t>Снижение количества пациентов, обращающихся в ПО </a:t>
            </a:r>
            <a:r>
              <a:rPr lang="ru-RU" b="1" dirty="0" err="1" smtClean="0"/>
              <a:t>по</a:t>
            </a:r>
            <a:r>
              <a:rPr lang="ru-RU" b="1" dirty="0" smtClean="0"/>
              <a:t> неотложным показаниям с АГ (скорая медицинская помощи, неотложная помощь, вызов </a:t>
            </a:r>
            <a:r>
              <a:rPr lang="ru-RU" b="1" dirty="0" err="1" smtClean="0"/>
              <a:t>уч</a:t>
            </a:r>
            <a:r>
              <a:rPr lang="ru-RU" b="1" dirty="0" smtClean="0"/>
              <a:t>. врача на дом);</a:t>
            </a:r>
          </a:p>
          <a:p>
            <a:r>
              <a:rPr lang="ru-RU" b="1" dirty="0" smtClean="0"/>
              <a:t>Сокращение времени, затрачиваемого пациентом для прохождения диагностических мероприятий в рамках диспансерного наблюдения</a:t>
            </a:r>
          </a:p>
          <a:p>
            <a:r>
              <a:rPr lang="ru-RU" b="1" dirty="0" smtClean="0"/>
              <a:t>Введение в работу МИС «Самсон» автоматизированной системы ДН с обеспечением функции автоматического заполнения </a:t>
            </a:r>
            <a:r>
              <a:rPr lang="ru-RU" b="1" dirty="0" err="1" smtClean="0"/>
              <a:t>ф</a:t>
            </a:r>
            <a:r>
              <a:rPr lang="ru-RU" b="1" dirty="0" smtClean="0"/>
              <a:t> 30у, плана обследования, кратности приема, рекомендаций, формирования диспансерных групп) 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 результатам реализации проекта разработаны стандартные операционные процедуры (</a:t>
            </a:r>
            <a:r>
              <a:rPr lang="ru-RU" sz="3200" dirty="0" err="1" smtClean="0"/>
              <a:t>СОПы</a:t>
            </a:r>
            <a:r>
              <a:rPr lang="ru-RU" sz="3200" dirty="0" smtClean="0"/>
              <a:t>):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>
                <a:solidFill>
                  <a:srgbClr val="00B050"/>
                </a:solidFill>
              </a:rPr>
              <a:t>Алгоритм действий участкового терапевта при первичной постановке на диспансерный учет пациента с артериальной гипертензией</a:t>
            </a:r>
            <a:br>
              <a:rPr lang="ru-RU" sz="3200" b="1" i="1" dirty="0" smtClean="0">
                <a:solidFill>
                  <a:srgbClr val="00B050"/>
                </a:solidFill>
              </a:rPr>
            </a:br>
            <a:r>
              <a:rPr lang="ru-RU" sz="3200" b="1" i="1" dirty="0" smtClean="0">
                <a:solidFill>
                  <a:srgbClr val="00B050"/>
                </a:solidFill>
              </a:rPr>
              <a:t/>
            </a:r>
            <a:br>
              <a:rPr lang="ru-RU" sz="3200" b="1" i="1" dirty="0" smtClean="0">
                <a:solidFill>
                  <a:srgbClr val="00B050"/>
                </a:solidFill>
              </a:rPr>
            </a:br>
            <a:r>
              <a:rPr lang="ru-RU" sz="3200" b="1" i="1" dirty="0" smtClean="0">
                <a:solidFill>
                  <a:srgbClr val="00B050"/>
                </a:solidFill>
              </a:rPr>
              <a:t>Алгоритм действий участкового терапевта при проведении периодического диспансерного наблюдения пациента с артериальной гипертензией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515</Words>
  <Application>Microsoft Office PowerPoint</Application>
  <PresentationFormat>Экран (4:3)</PresentationFormat>
  <Paragraphs>57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ПРОЕКТ  «Увеличение охвата диспансерным наблюдением пациентов с артериальной гипертензией в СПб ГБУЗ ГП № 37 ПО № 37»  сроки реализации проекта: 21.03.2022-23.08.2022</vt:lpstr>
      <vt:lpstr>Обоснование внедрения проекта:</vt:lpstr>
      <vt:lpstr>ДОРОЖНАЯ  КАРТА</vt:lpstr>
      <vt:lpstr>КАРТА ТЕКУЩЕГО СОСТОЯНИЯ</vt:lpstr>
      <vt:lpstr>Слайд 5</vt:lpstr>
      <vt:lpstr>Слайд 6</vt:lpstr>
      <vt:lpstr>КАРТА ЦЕЛЕВОГО СОСТОЯНИЯ</vt:lpstr>
      <vt:lpstr>Эффекты:</vt:lpstr>
      <vt:lpstr>По результатам реализации проекта разработаны стандартные операционные процедуры (СОПы):  Алгоритм действий участкового терапевта при первичной постановке на диспансерный учет пациента с артериальной гипертензией  Алгоритм действий участкового терапевта при проведении периодического диспансерного наблюдения пациента с артериальной гипертензией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ПРОЕКТА  «Новая модель медицинской организации, оказывающей первичную медико-санитарную помощь»    в СПб ГБУЗ «Городская поликлиника № 37» Поликлиническое отделение № 37 в 2021 году</dc:title>
  <dc:creator>OMO</dc:creator>
  <cp:lastModifiedBy>OMO</cp:lastModifiedBy>
  <cp:revision>66</cp:revision>
  <dcterms:created xsi:type="dcterms:W3CDTF">2021-11-30T11:57:22Z</dcterms:created>
  <dcterms:modified xsi:type="dcterms:W3CDTF">2023-12-12T13:01:48Z</dcterms:modified>
</cp:coreProperties>
</file>