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89" r:id="rId4"/>
    <p:sldId id="290" r:id="rId5"/>
    <p:sldId id="260" r:id="rId6"/>
    <p:sldId id="263" r:id="rId7"/>
    <p:sldId id="288" r:id="rId8"/>
    <p:sldId id="291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79975" autoAdjust="0"/>
  </p:normalViewPr>
  <p:slideViewPr>
    <p:cSldViewPr>
      <p:cViewPr>
        <p:scale>
          <a:sx n="66" d="100"/>
          <a:sy n="66" d="100"/>
        </p:scale>
        <p:origin x="-101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D44E-90D2-489B-83F6-8A79E01B7F8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6B67-D5EB-44EB-BAE9-BEE4B87AE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ПРОЕКТ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0070C0"/>
                </a:solidFill>
              </a:rPr>
              <a:t>«</a:t>
            </a:r>
            <a:r>
              <a:rPr lang="ru-RU" sz="3600" b="1" dirty="0" smtClean="0">
                <a:solidFill>
                  <a:srgbClr val="0070C0"/>
                </a:solidFill>
              </a:rPr>
              <a:t>Увеличение охвата диспансерным наблюдением пациентов с диабетом 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2 </a:t>
            </a:r>
            <a:r>
              <a:rPr lang="ru-RU" sz="3600" b="1" dirty="0" smtClean="0">
                <a:solidFill>
                  <a:srgbClr val="0070C0"/>
                </a:solidFill>
              </a:rPr>
              <a:t>типа врачами-терапевтами </a:t>
            </a:r>
            <a:r>
              <a:rPr lang="ru-RU" sz="3600" b="1" dirty="0" smtClean="0">
                <a:solidFill>
                  <a:srgbClr val="0070C0"/>
                </a:solidFill>
              </a:rPr>
              <a:t>участковыми</a:t>
            </a:r>
            <a:r>
              <a:rPr lang="ru-RU" sz="3600" b="1" i="1" dirty="0" smtClean="0">
                <a:solidFill>
                  <a:srgbClr val="0070C0"/>
                </a:solidFill>
              </a:rPr>
              <a:t>»</a:t>
            </a: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2400" b="1" i="1" dirty="0" smtClean="0"/>
              <a:t>сроки реализации проекта: </a:t>
            </a:r>
            <a:r>
              <a:rPr lang="ru-RU" sz="2400" b="1" dirty="0" smtClean="0"/>
              <a:t>24.07.2023-22.12.2023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Обоснование внедрения проекта: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 smtClean="0"/>
              <a:t>Значительное </a:t>
            </a:r>
            <a:r>
              <a:rPr lang="ru-RU" sz="3600" dirty="0" smtClean="0"/>
              <a:t>количество пациентов с сахарным диабетом 2 типа, не взятых на диспансерное наблюдение врачами-терапевтами участковыми.</a:t>
            </a:r>
          </a:p>
          <a:p>
            <a:r>
              <a:rPr lang="ru-RU" sz="3600" dirty="0" smtClean="0"/>
              <a:t>Низкий </a:t>
            </a:r>
            <a:r>
              <a:rPr lang="ru-RU" sz="3600" dirty="0" smtClean="0"/>
              <a:t>процент охвата диспансерным наблюдением пациентов</a:t>
            </a:r>
          </a:p>
          <a:p>
            <a:r>
              <a:rPr lang="ru-RU" sz="3600" dirty="0" smtClean="0"/>
              <a:t>с сахарным диабетом 2 типа врачами-терапевтами участковыми.</a:t>
            </a:r>
          </a:p>
          <a:p>
            <a:r>
              <a:rPr lang="ru-RU" sz="3600" dirty="0" smtClean="0"/>
              <a:t>Отсутствие </a:t>
            </a:r>
            <a:r>
              <a:rPr lang="ru-RU" sz="3600" dirty="0" smtClean="0"/>
              <a:t>преемственности при передаче на ДН пациентов с СД 2 типа от врачей-эндокринологов врачам-терапевтам участковым .</a:t>
            </a:r>
          </a:p>
          <a:p>
            <a:r>
              <a:rPr lang="ru-RU" sz="3600" dirty="0" smtClean="0"/>
              <a:t>Отсутствие </a:t>
            </a:r>
            <a:r>
              <a:rPr lang="ru-RU" sz="3600" dirty="0" smtClean="0"/>
              <a:t>алгоритма первичной постановки на ДН и ведения ДН пациентов с сахарным диабетом 2 типа врачами-терапевтами участковыми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ДОРОЖНАЯ  КАРТА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2" name="Содержимое 11"/>
          <p:cNvPicPr>
            <a:picLocks noGrp="1"/>
          </p:cNvPicPr>
          <p:nvPr>
            <p:ph idx="1"/>
          </p:nvPr>
        </p:nvPicPr>
        <p:blipFill>
          <a:blip r:embed="rId3" cstate="print"/>
          <a:srcRect l="2886" t="18838" r="9086" b="8417"/>
          <a:stretch>
            <a:fillRect/>
          </a:stretch>
        </p:blipFill>
        <p:spPr bwMode="auto">
          <a:xfrm>
            <a:off x="323529" y="980728"/>
            <a:ext cx="84969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КАРТА ТЕКУЩЕГО СОСТОЯНИЯ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" name="Содержимое 9"/>
          <p:cNvPicPr>
            <a:picLocks noGrp="1"/>
          </p:cNvPicPr>
          <p:nvPr>
            <p:ph idx="1"/>
          </p:nvPr>
        </p:nvPicPr>
        <p:blipFill>
          <a:blip r:embed="rId3" cstate="print"/>
          <a:srcRect l="2886" t="20842" r="5558" b="9018"/>
          <a:stretch>
            <a:fillRect/>
          </a:stretch>
        </p:blipFill>
        <p:spPr bwMode="auto">
          <a:xfrm>
            <a:off x="251521" y="1196752"/>
            <a:ext cx="86409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0"/>
          <a:ext cx="9144000" cy="10177067"/>
        </p:xfrm>
        <a:graphic>
          <a:graphicData uri="http://schemas.openxmlformats.org/drawingml/2006/table">
            <a:tbl>
              <a:tblPr/>
              <a:tblGrid>
                <a:gridCol w="4211959"/>
                <a:gridCol w="1152128"/>
                <a:gridCol w="3779913"/>
              </a:tblGrid>
              <a:tr h="83671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48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30% пациентов с СД 2 типа проходят ДН у эндокринологов вместо участковых терапевтов из-за приверженности (до 09.2022 ДН пациентов с СД 2типа осуществляли эндокринологи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Недостаточное информирование  пациентов с сахарным диабетом 2 типа о переводе их на ДН от эндокринолога к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терапевту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преемственности при передаче ДН пациентов с СД 2 типа от врачей-эндокринологов врачам-терапевтам участковым.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Значительное количество пациентов с сахарным диабетом 2 типа, не взятых на диспансерное наблюдение врачами-терапевтами участковыми.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63059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 пациентов 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СД 2 типа о передаче их на ДН от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эндокринологов </a:t>
                      </a:r>
                      <a:r>
                        <a:rPr lang="ru-RU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терапевтам на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основании приказа МЗ РФ № 168н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списков пациентов 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СД  2 типа </a:t>
                      </a:r>
                      <a:r>
                        <a:rPr lang="ru-RU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врачами-эдокринологами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зав. тер. отделениями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пациентов из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списков по тер. участкам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на ДН  всех</a:t>
                      </a:r>
                      <a:r>
                        <a:rPr lang="ru-RU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пациентов с  СД 2 типа на каждом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терапевтическом участке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283968" y="2708920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275856"/>
                <a:gridCol w="1067544"/>
                <a:gridCol w="4800600"/>
              </a:tblGrid>
              <a:tr h="115928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Низкий процент охвата диспансерным наблюдением пациентов с СД 2 типа врачами-терапевтами участковыми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Большое количество пациентов с диагнозом СД 2 типа, прошедших у участковых терапевтов Д, ПО и/или УД, но не прошедших 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Д-осмотр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Низкий процент выполнения исследований контролируемых показателей при СД 2 типа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алгоритмов  первичной постановки на ДН и ведения ДН пациентов с сахарным диабетом 2 типа врачами-терапевтами участковыми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Активное приглашение пациентов с СД 2 типа на </a:t>
                      </a:r>
                      <a:r>
                        <a:rPr lang="ru-RU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Д-осмотр</a:t>
                      </a:r>
                      <a:endParaRPr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При прохождении пациентами с СД 2 типа Д, ПО и/или УД, приглашение их на </a:t>
                      </a:r>
                      <a:r>
                        <a:rPr lang="ru-RU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Д-осмотр</a:t>
                      </a:r>
                      <a:endParaRPr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Назначение пациентов на исследование контролируемых показателей не реже 1 раза в год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алгоритмов  первичной постановки на ДН и ведения ДН пациентов с СД 2 типа </a:t>
                      </a:r>
                      <a:r>
                        <a:rPr lang="ru-RU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уч.терапевтами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3347864" y="2780928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КАРТА ЦЕЛЕВОГО СОСТОЯНИЯ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" name="Содержимое 9"/>
          <p:cNvPicPr>
            <a:picLocks noGrp="1"/>
          </p:cNvPicPr>
          <p:nvPr>
            <p:ph idx="1"/>
          </p:nvPr>
        </p:nvPicPr>
        <p:blipFill>
          <a:blip r:embed="rId3" cstate="print"/>
          <a:srcRect l="2726" t="23246" r="6841" b="7615"/>
          <a:stretch>
            <a:fillRect/>
          </a:stretch>
        </p:blipFill>
        <p:spPr bwMode="auto">
          <a:xfrm>
            <a:off x="323528" y="1052736"/>
            <a:ext cx="8640959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Эффекты: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Увеличение доли пациентов с СД 2 типа, поставленных на Д учет.</a:t>
            </a:r>
          </a:p>
          <a:p>
            <a:r>
              <a:rPr lang="ru-RU" dirty="0" smtClean="0"/>
              <a:t>Выполнение </a:t>
            </a:r>
            <a:r>
              <a:rPr lang="ru-RU" dirty="0" smtClean="0"/>
              <a:t>плана исследования в рамках ДН.</a:t>
            </a:r>
          </a:p>
          <a:p>
            <a:r>
              <a:rPr lang="ru-RU" dirty="0" smtClean="0"/>
              <a:t>Повышение </a:t>
            </a:r>
            <a:r>
              <a:rPr lang="ru-RU" dirty="0" smtClean="0"/>
              <a:t>процента охвата диспансерным наблюдением пациентов с СД 2 типа врачами-терапевтами участковыми.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 результатам реализации проекта разработаны стандартные операционные процедуры (</a:t>
            </a:r>
            <a:r>
              <a:rPr lang="ru-RU" sz="3100" dirty="0" err="1" smtClean="0"/>
              <a:t>СОПы</a:t>
            </a:r>
            <a:r>
              <a:rPr lang="ru-RU" sz="3100" dirty="0" smtClean="0"/>
              <a:t>):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>
                <a:solidFill>
                  <a:srgbClr val="7030A0"/>
                </a:solidFill>
              </a:rPr>
              <a:t>    </a:t>
            </a:r>
            <a:r>
              <a:rPr lang="ru-RU" sz="3100" b="1" i="1" dirty="0" smtClean="0">
                <a:solidFill>
                  <a:srgbClr val="0070C0"/>
                </a:solidFill>
              </a:rPr>
              <a:t>Алгоритм действий участкового терапевта при первичной постановке на диспансерный учет пациента с сахарным диабетом 2 типа</a:t>
            </a:r>
            <a:br>
              <a:rPr lang="ru-RU" sz="3100" b="1" i="1" dirty="0" smtClean="0">
                <a:solidFill>
                  <a:srgbClr val="0070C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/>
            </a:r>
            <a:br>
              <a:rPr lang="ru-RU" sz="3100" b="1" i="1" dirty="0" smtClean="0">
                <a:solidFill>
                  <a:srgbClr val="0070C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>    Алгоритм действий участкового терапевта при проведении периодического диспансерного наблюдения пациента с артериальной гипертензией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383</Words>
  <Application>Microsoft Office PowerPoint</Application>
  <PresentationFormat>Экран (4:3)</PresentationFormat>
  <Paragraphs>58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«Увеличение охвата диспансерным наблюдением пациентов с диабетом  2 типа врачами-терапевтами участковыми»  сроки реализации проекта: 24.07.2023-22.12.2023</vt:lpstr>
      <vt:lpstr>Обоснование внедрения проекта:</vt:lpstr>
      <vt:lpstr>ДОРОЖНАЯ  КАРТА</vt:lpstr>
      <vt:lpstr>КАРТА ТЕКУЩЕГО СОСТОЯНИЯ</vt:lpstr>
      <vt:lpstr>Слайд 5</vt:lpstr>
      <vt:lpstr>Слайд 6</vt:lpstr>
      <vt:lpstr>КАРТА ЦЕЛЕВОГО СОСТОЯНИЯ</vt:lpstr>
      <vt:lpstr>Эффекты:</vt:lpstr>
      <vt:lpstr>По результатам реализации проекта разработаны стандартные операционные процедуры (СОПы):      Алгоритм действий участкового терапевта при первичной постановке на диспансерный учет пациента с сахарным диабетом 2 типа      Алгоритм действий участкового терапевта при проведении периодического диспансерного наблюдения пациента с артериальной гипертензией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 «Новая модель медицинской организации, оказывающей первичную медико-санитарную помощь»    в СПб ГБУЗ «Городская поликлиника № 37» Поликлиническое отделение № 37 в 2021 году</dc:title>
  <dc:creator>OMO</dc:creator>
  <cp:lastModifiedBy>OMO</cp:lastModifiedBy>
  <cp:revision>82</cp:revision>
  <dcterms:created xsi:type="dcterms:W3CDTF">2021-11-30T11:57:22Z</dcterms:created>
  <dcterms:modified xsi:type="dcterms:W3CDTF">2023-12-12T12:58:20Z</dcterms:modified>
</cp:coreProperties>
</file>