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5" r:id="rId8"/>
    <p:sldId id="267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29D2-444B-4B00-AE7E-BEDE85E89EC4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08365-1D06-4370-B458-894F015CAC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29D2-444B-4B00-AE7E-BEDE85E89EC4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08365-1D06-4370-B458-894F015CAC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29D2-444B-4B00-AE7E-BEDE85E89EC4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08365-1D06-4370-B458-894F015CAC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29D2-444B-4B00-AE7E-BEDE85E89EC4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08365-1D06-4370-B458-894F015CAC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29D2-444B-4B00-AE7E-BEDE85E89EC4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08365-1D06-4370-B458-894F015CAC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29D2-444B-4B00-AE7E-BEDE85E89EC4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08365-1D06-4370-B458-894F015CAC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29D2-444B-4B00-AE7E-BEDE85E89EC4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08365-1D06-4370-B458-894F015CAC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29D2-444B-4B00-AE7E-BEDE85E89EC4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08365-1D06-4370-B458-894F015CAC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29D2-444B-4B00-AE7E-BEDE85E89EC4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08365-1D06-4370-B458-894F015CAC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29D2-444B-4B00-AE7E-BEDE85E89EC4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08365-1D06-4370-B458-894F015CAC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29D2-444B-4B00-AE7E-BEDE85E89EC4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08365-1D06-4370-B458-894F015CAC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F29D2-444B-4B00-AE7E-BEDE85E89EC4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08365-1D06-4370-B458-894F015CAC7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412776"/>
            <a:ext cx="7772400" cy="1470025"/>
          </a:xfrm>
        </p:spPr>
        <p:txBody>
          <a:bodyPr>
            <a:normAutofit/>
          </a:bodyPr>
          <a:lstStyle/>
          <a:p>
            <a:r>
              <a:rPr lang="ru-RU" b="1" dirty="0" smtClean="0"/>
              <a:t>Памятка для поступающего в рамках целевой квоты</a:t>
            </a:r>
            <a:endParaRPr lang="ru-RU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3140968"/>
            <a:ext cx="3352800" cy="325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2915816" y="6165304"/>
            <a:ext cx="266429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г.Санкт-Петербург 2026г.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Порядок действий поступающего</a:t>
            </a:r>
            <a:endParaRPr lang="ru-RU" b="1" dirty="0"/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611560" y="1124744"/>
            <a:ext cx="8064896" cy="504055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Постановление</a:t>
            </a:r>
            <a:r>
              <a:rPr kumimoji="0" lang="ru-RU" sz="3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Правительства РФ от 27.04.2024г. №555 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«О </a:t>
            </a:r>
            <a:r>
              <a:rPr kumimoji="0" lang="ru-RU" sz="37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целево</a:t>
            </a:r>
            <a:r>
              <a:rPr lang="ru-RU" sz="3700" dirty="0" smtClean="0"/>
              <a:t>м обучении по образовательным программам среднего профессионального и высшего образования»</a:t>
            </a:r>
            <a:endParaRPr kumimoji="0" lang="ru-RU" sz="3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5733256"/>
            <a:ext cx="1507107" cy="51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251520" y="1772816"/>
            <a:ext cx="180019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ШАГ 1.</a:t>
            </a:r>
            <a:endParaRPr lang="ru-RU" sz="32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51520" y="2492896"/>
            <a:ext cx="180019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ШАГ 2.</a:t>
            </a:r>
            <a:endParaRPr lang="ru-RU" sz="32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3284984"/>
            <a:ext cx="180019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ШАГ 3.</a:t>
            </a:r>
            <a:endParaRPr lang="ru-RU" sz="32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1520" y="4005064"/>
            <a:ext cx="180019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ШАГ 4.</a:t>
            </a:r>
            <a:endParaRPr lang="ru-RU" sz="32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51520" y="4869160"/>
            <a:ext cx="180019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ШАГ 5.</a:t>
            </a:r>
            <a:endParaRPr lang="ru-RU" sz="32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051720" y="1844824"/>
            <a:ext cx="4608512" cy="43204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Изучить квоту целевого приема выбираемого Вуза</a:t>
            </a:r>
            <a:endParaRPr lang="ru-RU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051720" y="2420888"/>
            <a:ext cx="4608512" cy="7920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Найти предложения о заключении целевого договора на Единой цифровой платформе в сфере занятости и трудовых отношений «РАБОТА РОССИИ»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с 10 июня</a:t>
            </a:r>
            <a:endParaRPr lang="ru-RU" sz="1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051720" y="3284984"/>
            <a:ext cx="4608512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Самостоятельно подать заявку в бумажном или электронном виде (ЕПГУ) в ВУЗ (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с 20 июня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ru-RU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051720" y="4005064"/>
            <a:ext cx="4608512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Заключить договор о целевом обучении после издания приказа о зачислении гражданина (3 августа),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но не позднее начала учебного года (1 сентября)</a:t>
            </a:r>
            <a:endParaRPr lang="ru-RU" sz="1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2051720" y="4797152"/>
            <a:ext cx="4608512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Уведомить ВУЗ о заключении договора о целевом обучении письменно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не позднее 10 рабочих дней после заключения</a:t>
            </a:r>
            <a:endParaRPr lang="ru-RU" sz="1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2" name="Текст 2"/>
          <p:cNvSpPr txBox="1">
            <a:spLocks/>
          </p:cNvSpPr>
          <p:nvPr/>
        </p:nvSpPr>
        <p:spPr>
          <a:xfrm>
            <a:off x="5508104" y="5301208"/>
            <a:ext cx="3168352" cy="504056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/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Право приема в один ВУЗ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 одну образовательную программу</a:t>
            </a:r>
          </a:p>
        </p:txBody>
      </p:sp>
      <p:sp>
        <p:nvSpPr>
          <p:cNvPr id="23" name="Выгнутая вправо стрелка 22"/>
          <p:cNvSpPr/>
          <p:nvPr/>
        </p:nvSpPr>
        <p:spPr>
          <a:xfrm>
            <a:off x="6732240" y="1916832"/>
            <a:ext cx="288032" cy="72008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Выгнутая вправо стрелка 23"/>
          <p:cNvSpPr/>
          <p:nvPr/>
        </p:nvSpPr>
        <p:spPr>
          <a:xfrm>
            <a:off x="6732240" y="2996952"/>
            <a:ext cx="288032" cy="72008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Выгнутая вправо стрелка 24"/>
          <p:cNvSpPr/>
          <p:nvPr/>
        </p:nvSpPr>
        <p:spPr>
          <a:xfrm>
            <a:off x="6732240" y="4221088"/>
            <a:ext cx="288032" cy="72008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563888" y="5805264"/>
            <a:ext cx="169269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https://trudvsem.ru</a:t>
            </a:r>
            <a:endParaRPr lang="ru-RU" sz="1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778098"/>
          </a:xfrm>
        </p:spPr>
        <p:txBody>
          <a:bodyPr>
            <a:noAutofit/>
          </a:bodyPr>
          <a:lstStyle/>
          <a:p>
            <a:r>
              <a:rPr lang="ru-RU" sz="2600" b="1" dirty="0" smtClean="0"/>
              <a:t>Существенные условия договора о целевом обучении</a:t>
            </a:r>
            <a:endParaRPr lang="ru-RU" sz="2600" b="1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699792" y="1484784"/>
            <a:ext cx="2880320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Трудоустроить гражданина по окончании обучения</a:t>
            </a:r>
            <a:endParaRPr lang="ru-RU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7" name="Заголовок 1"/>
          <p:cNvSpPr txBox="1">
            <a:spLocks/>
          </p:cNvSpPr>
          <p:nvPr/>
        </p:nvSpPr>
        <p:spPr>
          <a:xfrm>
            <a:off x="395536" y="1556792"/>
            <a:ext cx="2304256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Обязательства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6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ЗАКАЗЧИКА</a:t>
            </a:r>
            <a:endParaRPr kumimoji="0" lang="ru-RU" sz="2600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323528" y="3573016"/>
            <a:ext cx="2304256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Обязательства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6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ГРАЖДАНИНА</a:t>
            </a:r>
            <a:endParaRPr kumimoji="0" lang="ru-RU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2699792" y="2132856"/>
            <a:ext cx="2880320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Обеспечить предоставление мер поддержки</a:t>
            </a:r>
            <a:endParaRPr lang="ru-RU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2699792" y="3501008"/>
            <a:ext cx="2880320" cy="5760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Освоить образовательную программу</a:t>
            </a:r>
            <a:endParaRPr lang="ru-RU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2699792" y="4149080"/>
            <a:ext cx="2880320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Осуществить трудовую деятельность в течение не менее 3 лет и не более 5 лет</a:t>
            </a:r>
            <a:endParaRPr lang="ru-RU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5796136" y="1484784"/>
            <a:ext cx="3168352" cy="122413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</a:rPr>
              <a:t>Требования, которые Заказчики могут предъявлять к гражданам, с которыми заключается договор о целевом обучении</a:t>
            </a:r>
            <a:endParaRPr lang="ru-RU" sz="1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5796136" y="3501008"/>
            <a:ext cx="1440160" cy="10801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accent6">
                    <a:lumMod val="75000"/>
                  </a:schemeClr>
                </a:solidFill>
              </a:rPr>
              <a:t>Необходимость прохождения аккредитации специалиста</a:t>
            </a:r>
            <a:endParaRPr lang="ru-RU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7308304" y="3501008"/>
            <a:ext cx="1656184" cy="10801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accent6">
                    <a:lumMod val="75000"/>
                  </a:schemeClr>
                </a:solidFill>
              </a:rPr>
              <a:t>Отсутствие медицинских противопоказаний</a:t>
            </a:r>
            <a:endParaRPr lang="ru-RU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6" name="Стрелка вниз 35"/>
          <p:cNvSpPr/>
          <p:nvPr/>
        </p:nvSpPr>
        <p:spPr>
          <a:xfrm>
            <a:off x="6300192" y="2780928"/>
            <a:ext cx="360040" cy="576064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трелка вниз 36"/>
          <p:cNvSpPr/>
          <p:nvPr/>
        </p:nvSpPr>
        <p:spPr>
          <a:xfrm>
            <a:off x="7884368" y="2780928"/>
            <a:ext cx="360040" cy="576064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581128"/>
            <a:ext cx="2129713" cy="2095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778098"/>
          </a:xfrm>
        </p:spPr>
        <p:txBody>
          <a:bodyPr>
            <a:noAutofit/>
          </a:bodyPr>
          <a:lstStyle/>
          <a:p>
            <a:pPr fontAlgn="base"/>
            <a:r>
              <a:rPr lang="ru-RU" sz="2800" b="1" cap="all" dirty="0"/>
              <a:t>Целевая подготовка специалистов 2026</a:t>
            </a:r>
          </a:p>
        </p:txBody>
      </p:sp>
      <p:pic>
        <p:nvPicPr>
          <p:cNvPr id="1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4869160"/>
            <a:ext cx="1330647" cy="1353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Заголовок 1"/>
          <p:cNvSpPr txBox="1">
            <a:spLocks/>
          </p:cNvSpPr>
          <p:nvPr/>
        </p:nvSpPr>
        <p:spPr>
          <a:xfrm>
            <a:off x="323528" y="1124744"/>
            <a:ext cx="5328592" cy="39604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Подробная</a:t>
            </a:r>
            <a:r>
              <a:rPr kumimoji="0" lang="ru-RU" sz="26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информация о целевой подготовке специалистов 2026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для поступающих/абитуриентов, выпускников - размещена на официальном сайте Комитета по здравоохранению Правительства Санкт-Петербурга</a:t>
            </a:r>
          </a:p>
          <a:p>
            <a:pPr algn="ctr">
              <a:spcBef>
                <a:spcPct val="0"/>
              </a:spcBef>
            </a:pPr>
            <a:r>
              <a:rPr lang="en-US" sz="2800" b="1" u="sng" dirty="0" smtClean="0">
                <a:solidFill>
                  <a:srgbClr val="FF0000"/>
                </a:solidFill>
              </a:rPr>
              <a:t>http://zdrav.spb.ru/ru/for-specialists/training/</a:t>
            </a:r>
            <a:endParaRPr lang="ru-RU" sz="2800" b="1" u="sng" dirty="0" smtClean="0">
              <a:solidFill>
                <a:srgbClr val="FF0000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980728"/>
            <a:ext cx="3108573" cy="4801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4653136"/>
            <a:ext cx="2059791" cy="2004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778098"/>
          </a:xfrm>
        </p:spPr>
        <p:txBody>
          <a:bodyPr>
            <a:noAutofit/>
          </a:bodyPr>
          <a:lstStyle/>
          <a:p>
            <a:pPr fontAlgn="base"/>
            <a:r>
              <a:rPr lang="ru-RU" sz="2800" b="1" cap="all" dirty="0" smtClean="0"/>
              <a:t>Кадровая потребность</a:t>
            </a:r>
            <a:br>
              <a:rPr lang="ru-RU" sz="2800" b="1" cap="all" dirty="0" smtClean="0"/>
            </a:br>
            <a:r>
              <a:rPr lang="ru-RU" sz="2800" b="1" cap="all" dirty="0" err="1" smtClean="0"/>
              <a:t>спб</a:t>
            </a:r>
            <a:r>
              <a:rPr lang="ru-RU" sz="2800" b="1" cap="all" dirty="0" smtClean="0"/>
              <a:t> </a:t>
            </a:r>
            <a:r>
              <a:rPr lang="ru-RU" sz="2800" b="1" cap="all" dirty="0" err="1" smtClean="0"/>
              <a:t>гбуз</a:t>
            </a:r>
            <a:r>
              <a:rPr lang="ru-RU" sz="2800" b="1" cap="all" dirty="0" smtClean="0"/>
              <a:t> «поликлиника 37» на 2026/27</a:t>
            </a:r>
            <a:r>
              <a:rPr lang="ru-RU" sz="1800" b="1" cap="all" dirty="0" smtClean="0"/>
              <a:t>гг</a:t>
            </a:r>
            <a:r>
              <a:rPr lang="ru-RU" sz="2800" b="1" cap="all" dirty="0" smtClean="0"/>
              <a:t>.</a:t>
            </a:r>
            <a:endParaRPr lang="ru-RU" sz="2800" b="1" cap="all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4725144"/>
            <a:ext cx="1760215" cy="1844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395536" y="2780928"/>
            <a:ext cx="532859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ФГБОУ ВО"СЕВЕРО-ЗАПАДНЫЙ 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ГОСУДАРСТВЕННЫЙ МЕДИЦИНСКИЙ УНИВЕРСИТЕТ ИМЕНИ И.И. МЕЧНИКОВА"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МЗ РФ</a:t>
            </a:r>
            <a:endParaRPr kumimoji="0" lang="ru-RU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395536" y="1124744"/>
            <a:ext cx="4752528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ФГБОУ САНКТ-ПЕТЕРБУРГСКИЙ ГОСУДАРСТВЕННЫЙ ПЕДИАТРИЧЕСКИЙ МЕДИЦИНСКИЙ УНИВЕРСИТЕТ" МЗ РФ</a:t>
            </a:r>
            <a:endParaRPr kumimoji="0" lang="ru-RU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467544" y="1700807"/>
          <a:ext cx="4464497" cy="895310"/>
        </p:xfrm>
        <a:graphic>
          <a:graphicData uri="http://schemas.openxmlformats.org/drawingml/2006/table">
            <a:tbl>
              <a:tblPr/>
              <a:tblGrid>
                <a:gridCol w="1104470"/>
                <a:gridCol w="1219220"/>
                <a:gridCol w="1333970"/>
                <a:gridCol w="806837"/>
              </a:tblGrid>
              <a:tr h="4726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№ предложения на РАБОТА РОССИИ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Уровень образования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Специальность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Количество мест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Программа ординатуры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31.08.16 Детская хирургия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467544" y="3429000"/>
          <a:ext cx="5904657" cy="3092378"/>
        </p:xfrm>
        <a:graphic>
          <a:graphicData uri="http://schemas.openxmlformats.org/drawingml/2006/table">
            <a:tbl>
              <a:tblPr/>
              <a:tblGrid>
                <a:gridCol w="1460750"/>
                <a:gridCol w="1612516"/>
                <a:gridCol w="1764283"/>
                <a:gridCol w="1067108"/>
              </a:tblGrid>
              <a:tr h="1840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№ предложения на РАБОТА РОССИИ</a:t>
                      </a:r>
                    </a:p>
                  </a:txBody>
                  <a:tcPr marL="3530" marR="3530" marT="3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Уровень образования</a:t>
                      </a:r>
                    </a:p>
                  </a:txBody>
                  <a:tcPr marL="3530" marR="3530" marT="3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Специальность</a:t>
                      </a:r>
                    </a:p>
                  </a:txBody>
                  <a:tcPr marL="3530" marR="3530" marT="3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Количество мест</a:t>
                      </a:r>
                    </a:p>
                  </a:txBody>
                  <a:tcPr marL="3530" marR="3530" marT="3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0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943</a:t>
                      </a:r>
                    </a:p>
                  </a:txBody>
                  <a:tcPr marL="3530" marR="3530" marT="3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Программа ординатуры</a:t>
                      </a:r>
                    </a:p>
                  </a:txBody>
                  <a:tcPr marL="3530" marR="3530" marT="3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31.08.59 Офтальмология</a:t>
                      </a:r>
                    </a:p>
                  </a:txBody>
                  <a:tcPr marL="3530" marR="3530" marT="3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530" marR="3530" marT="3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0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937</a:t>
                      </a:r>
                    </a:p>
                  </a:txBody>
                  <a:tcPr marL="3530" marR="3530" marT="3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Программа ординатуры</a:t>
                      </a:r>
                    </a:p>
                  </a:txBody>
                  <a:tcPr marL="3530" marR="3530" marT="3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31.08.53 Эндокринология</a:t>
                      </a:r>
                    </a:p>
                  </a:txBody>
                  <a:tcPr marL="3530" marR="3530" marT="3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530" marR="3530" marT="3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0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929</a:t>
                      </a:r>
                    </a:p>
                  </a:txBody>
                  <a:tcPr marL="3530" marR="3530" marT="3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Программа ординатуры</a:t>
                      </a:r>
                    </a:p>
                  </a:txBody>
                  <a:tcPr marL="3530" marR="3530" marT="3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31.08.42 Неврология</a:t>
                      </a:r>
                    </a:p>
                  </a:txBody>
                  <a:tcPr marL="3530" marR="3530" marT="3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530" marR="3530" marT="3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0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923</a:t>
                      </a:r>
                    </a:p>
                  </a:txBody>
                  <a:tcPr marL="3530" marR="3530" marT="3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Программа ординатуры</a:t>
                      </a:r>
                    </a:p>
                  </a:txBody>
                  <a:tcPr marL="3530" marR="3530" marT="3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31.08.35 Инфекционные болезни</a:t>
                      </a:r>
                    </a:p>
                  </a:txBody>
                  <a:tcPr marL="3530" marR="3530" marT="3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530" marR="3530" marT="3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0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919</a:t>
                      </a:r>
                    </a:p>
                  </a:txBody>
                  <a:tcPr marL="3530" marR="3530" marT="3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Программа ординатуры</a:t>
                      </a:r>
                    </a:p>
                  </a:txBody>
                  <a:tcPr marL="3530" marR="3530" marT="3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31.08.31 Гериатрия</a:t>
                      </a:r>
                    </a:p>
                  </a:txBody>
                  <a:tcPr marL="3530" marR="3530" marT="3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530" marR="3530" marT="3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0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903</a:t>
                      </a:r>
                    </a:p>
                  </a:txBody>
                  <a:tcPr marL="3530" marR="3530" marT="3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Программа ординатуры</a:t>
                      </a:r>
                    </a:p>
                  </a:txBody>
                  <a:tcPr marL="3530" marR="3530" marT="3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31.08.12 Функциональная диагностика</a:t>
                      </a:r>
                    </a:p>
                  </a:txBody>
                  <a:tcPr marL="3530" marR="3530" marT="3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530" marR="3530" marT="3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1" name="Скругленный прямоугольник 20"/>
          <p:cNvSpPr/>
          <p:nvPr/>
        </p:nvSpPr>
        <p:spPr>
          <a:xfrm>
            <a:off x="6228184" y="1772816"/>
            <a:ext cx="2016224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ОРДИНАТУРА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Очное обучение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778098"/>
          </a:xfrm>
        </p:spPr>
        <p:txBody>
          <a:bodyPr>
            <a:noAutofit/>
          </a:bodyPr>
          <a:lstStyle/>
          <a:p>
            <a:pPr fontAlgn="base"/>
            <a:r>
              <a:rPr lang="ru-RU" sz="2800" b="1" cap="all" dirty="0" smtClean="0"/>
              <a:t>Кадровая потребность</a:t>
            </a:r>
            <a:br>
              <a:rPr lang="ru-RU" sz="2800" b="1" cap="all" dirty="0" smtClean="0"/>
            </a:br>
            <a:r>
              <a:rPr lang="ru-RU" sz="2800" b="1" cap="all" dirty="0" err="1" smtClean="0"/>
              <a:t>спб</a:t>
            </a:r>
            <a:r>
              <a:rPr lang="ru-RU" sz="2800" b="1" cap="all" dirty="0" smtClean="0"/>
              <a:t> </a:t>
            </a:r>
            <a:r>
              <a:rPr lang="ru-RU" sz="2800" b="1" cap="all" dirty="0" err="1" smtClean="0"/>
              <a:t>гбуз</a:t>
            </a:r>
            <a:r>
              <a:rPr lang="ru-RU" sz="2800" b="1" cap="all" dirty="0" smtClean="0"/>
              <a:t> «поликлиника 37» на 2026/27</a:t>
            </a:r>
            <a:r>
              <a:rPr lang="ru-RU" sz="1800" b="1" cap="all" dirty="0" smtClean="0"/>
              <a:t>гг</a:t>
            </a:r>
            <a:r>
              <a:rPr lang="ru-RU" sz="2800" b="1" cap="all" dirty="0" smtClean="0"/>
              <a:t>.</a:t>
            </a:r>
            <a:endParaRPr lang="ru-RU" sz="2800" b="1" cap="all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4725144"/>
            <a:ext cx="1760215" cy="1844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395536" y="3140968"/>
            <a:ext cx="532859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ФГБОУ ВО"СЕВЕРО-ЗАПАДНЫЙ 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ГОСУДАРСТВЕННЫЙ МЕДИЦИНСКИЙ УНИВЕРСИТЕТ ИМЕНИ И.И. МЕЧНИКОВА"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МЗ РФ</a:t>
            </a:r>
            <a:endParaRPr kumimoji="0" lang="ru-RU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395536" y="1340768"/>
            <a:ext cx="4752528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ФГБОУ САНКТ-ПЕТЕРБУРГСКИЙ ГОСУДАРСТВЕННЫЙ ПЕДИАТРИЧЕСКИЙ МЕДИЦИНСКИЙ УНИВЕРСИТЕТ" МЗ РФ</a:t>
            </a:r>
            <a:endParaRPr kumimoji="0" lang="ru-RU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516216" y="1484784"/>
            <a:ext cx="2016224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СПЕЦИАЛИТЕТ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Очное обучение</a:t>
            </a:r>
            <a:endParaRPr lang="ru-RU" b="1" dirty="0">
              <a:solidFill>
                <a:srgbClr val="FF0000"/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467544" y="1988840"/>
          <a:ext cx="5256585" cy="1004268"/>
        </p:xfrm>
        <a:graphic>
          <a:graphicData uri="http://schemas.openxmlformats.org/drawingml/2006/table">
            <a:tbl>
              <a:tblPr/>
              <a:tblGrid>
                <a:gridCol w="1300425"/>
                <a:gridCol w="1435533"/>
                <a:gridCol w="1570642"/>
                <a:gridCol w="949985"/>
              </a:tblGrid>
              <a:tr h="1326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№ предложения на РАБОТА РОССИИ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Уровень образования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Специальность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Количество мест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4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Программа специалитета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31.05.02 Педиатрия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467544" y="3789040"/>
          <a:ext cx="5256585" cy="1124170"/>
        </p:xfrm>
        <a:graphic>
          <a:graphicData uri="http://schemas.openxmlformats.org/drawingml/2006/table">
            <a:tbl>
              <a:tblPr/>
              <a:tblGrid>
                <a:gridCol w="1300425"/>
                <a:gridCol w="1435533"/>
                <a:gridCol w="1570642"/>
                <a:gridCol w="949985"/>
              </a:tblGrid>
              <a:tr h="1567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№ предложения на РАБОТА РОССИИ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Уровень образования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Специальность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Количество мест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93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Программа специалитета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31.05.01 Лечебное дело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778098"/>
          </a:xfrm>
        </p:spPr>
        <p:txBody>
          <a:bodyPr>
            <a:noAutofit/>
          </a:bodyPr>
          <a:lstStyle/>
          <a:p>
            <a:pPr fontAlgn="base"/>
            <a:r>
              <a:rPr lang="ru-RU" sz="2800" b="1" cap="all" dirty="0" smtClean="0"/>
              <a:t>Кадровая потребность</a:t>
            </a:r>
            <a:br>
              <a:rPr lang="ru-RU" sz="2800" b="1" cap="all" dirty="0" smtClean="0"/>
            </a:br>
            <a:r>
              <a:rPr lang="ru-RU" sz="2800" b="1" cap="all" dirty="0" err="1" smtClean="0"/>
              <a:t>спб</a:t>
            </a:r>
            <a:r>
              <a:rPr lang="ru-RU" sz="2800" b="1" cap="all" dirty="0" smtClean="0"/>
              <a:t> </a:t>
            </a:r>
            <a:r>
              <a:rPr lang="ru-RU" sz="2800" b="1" cap="all" dirty="0" err="1" smtClean="0"/>
              <a:t>гбуз</a:t>
            </a:r>
            <a:r>
              <a:rPr lang="ru-RU" sz="2800" b="1" cap="all" dirty="0" smtClean="0"/>
              <a:t> «поликлиника 37» на 2027/28</a:t>
            </a:r>
            <a:r>
              <a:rPr lang="ru-RU" sz="1800" b="1" cap="all" dirty="0" smtClean="0"/>
              <a:t>гг</a:t>
            </a:r>
            <a:r>
              <a:rPr lang="ru-RU" sz="2800" b="1" cap="all" dirty="0" smtClean="0"/>
              <a:t>.</a:t>
            </a:r>
            <a:endParaRPr lang="ru-RU" sz="2800" b="1" cap="all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4725144"/>
            <a:ext cx="1760215" cy="1844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395536" y="4149080"/>
            <a:ext cx="468052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ФГБОУ ВО" НАЦИОНАЛЬНЫЙ МЕДИЦИНСКИЙ ИССЛЕДОВАТЕЛЬСКИЙ ЦЕНТР ТРАВМАТОЛОГИИ И ОРТОПЕДИИ ИМЕНИ Р.Р. ВРЕДЕНА " МЗ РФ</a:t>
            </a:r>
            <a:endParaRPr kumimoji="0" lang="ru-RU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395536" y="1124744"/>
            <a:ext cx="4752528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ФГБОУ САНКТ-ПЕТЕРБУРГСКИЙ ГОСУДАРСТВЕННЫЙ ПЕДИАТРИЧЕСКИЙ МЕДИЦИНСКИЙ УНИВЕРСИТЕТ" МЗ РФ</a:t>
            </a:r>
            <a:endParaRPr kumimoji="0" lang="ru-RU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300192" y="1268760"/>
            <a:ext cx="2016224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ОРДИНАТУРА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Очное обучение</a:t>
            </a:r>
            <a:endParaRPr lang="ru-RU" b="1" dirty="0">
              <a:solidFill>
                <a:srgbClr val="FF0000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67544" y="1700809"/>
          <a:ext cx="4536505" cy="896021"/>
        </p:xfrm>
        <a:graphic>
          <a:graphicData uri="http://schemas.openxmlformats.org/drawingml/2006/table">
            <a:tbl>
              <a:tblPr/>
              <a:tblGrid>
                <a:gridCol w="1090744"/>
                <a:gridCol w="1204068"/>
                <a:gridCol w="1444883"/>
                <a:gridCol w="796810"/>
              </a:tblGrid>
              <a:tr h="3365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№ предложения на РАБОТА РОССИИ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Уровень образования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Специальность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Количество мест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5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160737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Программа ординатуры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31.08.19 Педиатрия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4499992" y="2636912"/>
            <a:ext cx="4392488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ФГБОУ "САНКТ-ПЕТЕРБУРГСКИЙ ГОСУДАРСТВЕННЫЙ УНИВЕРСИТЕТ"</a:t>
            </a:r>
            <a:endParaRPr kumimoji="0" lang="ru-RU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4572000" y="3212976"/>
          <a:ext cx="4336257" cy="1008112"/>
        </p:xfrm>
        <a:graphic>
          <a:graphicData uri="http://schemas.openxmlformats.org/drawingml/2006/table">
            <a:tbl>
              <a:tblPr/>
              <a:tblGrid>
                <a:gridCol w="1042598"/>
                <a:gridCol w="1150919"/>
                <a:gridCol w="1381103"/>
                <a:gridCol w="761637"/>
              </a:tblGrid>
              <a:tr h="5866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№ предложения на РАБОТА РОССИИ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Уровень образования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Специальность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Количество мест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47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160954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Программа ординатуры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31.08.09 Рентгенология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395536" y="5013176"/>
          <a:ext cx="4680520" cy="1226182"/>
        </p:xfrm>
        <a:graphic>
          <a:graphicData uri="http://schemas.openxmlformats.org/drawingml/2006/table">
            <a:tbl>
              <a:tblPr/>
              <a:tblGrid>
                <a:gridCol w="1125371"/>
                <a:gridCol w="1242292"/>
                <a:gridCol w="1490752"/>
                <a:gridCol w="822105"/>
              </a:tblGrid>
              <a:tr h="3663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№ предложения на РАБОТА РОССИИ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Уровень образования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Специальность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Количество мест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37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160725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Программа ординатуры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31.08.66 Травматология и ортопедия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778098"/>
          </a:xfrm>
        </p:spPr>
        <p:txBody>
          <a:bodyPr>
            <a:noAutofit/>
          </a:bodyPr>
          <a:lstStyle/>
          <a:p>
            <a:pPr fontAlgn="base"/>
            <a:r>
              <a:rPr lang="ru-RU" sz="2800" b="1" cap="all" dirty="0" smtClean="0"/>
              <a:t>Кадровая потребность</a:t>
            </a:r>
            <a:br>
              <a:rPr lang="ru-RU" sz="2800" b="1" cap="all" dirty="0" smtClean="0"/>
            </a:br>
            <a:r>
              <a:rPr lang="ru-RU" sz="2800" b="1" cap="all" dirty="0" err="1" smtClean="0"/>
              <a:t>спб</a:t>
            </a:r>
            <a:r>
              <a:rPr lang="ru-RU" sz="2800" b="1" cap="all" dirty="0" smtClean="0"/>
              <a:t> </a:t>
            </a:r>
            <a:r>
              <a:rPr lang="ru-RU" sz="2800" b="1" cap="all" dirty="0" err="1" smtClean="0"/>
              <a:t>гбуз</a:t>
            </a:r>
            <a:r>
              <a:rPr lang="ru-RU" sz="2800" b="1" cap="all" dirty="0" smtClean="0"/>
              <a:t> «поликлиника 37» на 2027/28</a:t>
            </a:r>
            <a:r>
              <a:rPr lang="ru-RU" sz="1800" b="1" cap="all" dirty="0" smtClean="0"/>
              <a:t>гг</a:t>
            </a:r>
            <a:r>
              <a:rPr lang="ru-RU" sz="2800" b="1" cap="all" dirty="0" smtClean="0"/>
              <a:t>.</a:t>
            </a:r>
            <a:endParaRPr lang="ru-RU" sz="2800" b="1" cap="all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4725144"/>
            <a:ext cx="1760215" cy="1844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Скругленный прямоугольник 20"/>
          <p:cNvSpPr/>
          <p:nvPr/>
        </p:nvSpPr>
        <p:spPr>
          <a:xfrm>
            <a:off x="6516216" y="1268760"/>
            <a:ext cx="2016224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ОРДИНАТУРА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Очное обучение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539552" y="1268760"/>
            <a:ext cx="532859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ФГБОУ ВО"СЕВЕРО-ЗАПАДНЫЙ 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ГОСУДАРСТВЕННЫЙ МЕДИЦИНСКИЙ УНИВЕРСИТЕТ ИМЕНИ И.И. МЕЧНИКОВА"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МЗ РФ</a:t>
            </a:r>
            <a:endParaRPr kumimoji="0" lang="ru-RU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539553" y="1916828"/>
          <a:ext cx="6696743" cy="3888440"/>
        </p:xfrm>
        <a:graphic>
          <a:graphicData uri="http://schemas.openxmlformats.org/drawingml/2006/table">
            <a:tbl>
              <a:tblPr/>
              <a:tblGrid>
                <a:gridCol w="1152127"/>
                <a:gridCol w="1584176"/>
                <a:gridCol w="3240360"/>
                <a:gridCol w="720080"/>
              </a:tblGrid>
              <a:tr h="3175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№ предложения на РАБОТА РОССИИ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Уровень образования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Специальность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Количество мест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161192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Программа ординатуры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31.08.70 Эндоскопия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161191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Программа ординатуры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32.08.12 Эпидемиология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161098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Программа ординатуры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31.08.16 Детская хирургия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161087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Программа ординатуры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31.08.63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Сердечно-сосудистая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хирургия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161086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Программа ординатуры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32.08.01 Гигиена детей и подростков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161079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Программа ординатуры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31.08.48 Скорая медицинская помощь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161078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Программа ординатуры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31.08.05 Клиническая лабораторная диагностика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161074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Программа ординатуры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31.08.31 Гериатрия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161063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Программа ординатуры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31.08.11 Ультразвуковая диагностика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160858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Программа ординатуры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31.08.45 Пульмонология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160817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Программа ординатуры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31.08.59 Офтальмология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160538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Программа ординатуры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31.08.67 Хирургия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160511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Программа ординатуры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31.08.29 Гематология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160510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Программа ординатуры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31.08.28 Гастроэнтерология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160486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Программа ординатуры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31.08.01 Акушерство и гинекология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1466" marR="1466" marT="14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778098"/>
          </a:xfrm>
        </p:spPr>
        <p:txBody>
          <a:bodyPr>
            <a:noAutofit/>
          </a:bodyPr>
          <a:lstStyle/>
          <a:p>
            <a:pPr fontAlgn="base"/>
            <a:r>
              <a:rPr lang="ru-RU" sz="2800" b="1" cap="all" dirty="0" smtClean="0"/>
              <a:t>Кадровая потребность</a:t>
            </a:r>
            <a:br>
              <a:rPr lang="ru-RU" sz="2800" b="1" cap="all" dirty="0" smtClean="0"/>
            </a:br>
            <a:r>
              <a:rPr lang="ru-RU" sz="2800" b="1" cap="all" dirty="0" err="1" smtClean="0"/>
              <a:t>спб</a:t>
            </a:r>
            <a:r>
              <a:rPr lang="ru-RU" sz="2800" b="1" cap="all" dirty="0" smtClean="0"/>
              <a:t> </a:t>
            </a:r>
            <a:r>
              <a:rPr lang="ru-RU" sz="2800" b="1" cap="all" dirty="0" err="1" smtClean="0"/>
              <a:t>гбуз</a:t>
            </a:r>
            <a:r>
              <a:rPr lang="ru-RU" sz="2800" b="1" cap="all" dirty="0" smtClean="0"/>
              <a:t> «поликлиника 37» на 2027/28</a:t>
            </a:r>
            <a:r>
              <a:rPr lang="ru-RU" sz="1800" b="1" cap="all" dirty="0" smtClean="0"/>
              <a:t>гг</a:t>
            </a:r>
            <a:r>
              <a:rPr lang="ru-RU" sz="2800" b="1" cap="all" dirty="0" smtClean="0"/>
              <a:t>.</a:t>
            </a:r>
            <a:endParaRPr lang="ru-RU" sz="2800" b="1" cap="all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4725144"/>
            <a:ext cx="1760215" cy="1844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395536" y="3140968"/>
            <a:ext cx="532859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ФГБОУ ВО"СЕВЕРО-ЗАПАДНЫЙ 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ГОСУДАРСТВЕННЫЙ МЕДИЦИНСКИЙ УНИВЕРСИТЕТ ИМЕНИ И.И. МЕЧНИКОВА"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МЗ РФ</a:t>
            </a:r>
            <a:endParaRPr kumimoji="0" lang="ru-RU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395536" y="1340768"/>
            <a:ext cx="4752528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ФГБОУ САНКТ-ПЕТЕРБУРГСКИЙ ГОСУДАРСТВЕННЫЙ ПЕДИАТРИЧЕСКИЙ МЕДИЦИНСКИЙ УНИВЕРСИТЕТ" МЗ РФ</a:t>
            </a:r>
            <a:endParaRPr kumimoji="0" lang="ru-RU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516216" y="1484784"/>
            <a:ext cx="2016224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СПЕЦИАЛИТЕТ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Очное обучение</a:t>
            </a:r>
            <a:endParaRPr lang="ru-RU" b="1" dirty="0">
              <a:solidFill>
                <a:srgbClr val="FF0000"/>
              </a:solidFill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467544" y="3717032"/>
          <a:ext cx="5832648" cy="1603042"/>
        </p:xfrm>
        <a:graphic>
          <a:graphicData uri="http://schemas.openxmlformats.org/drawingml/2006/table">
            <a:tbl>
              <a:tblPr/>
              <a:tblGrid>
                <a:gridCol w="1402386"/>
                <a:gridCol w="1548087"/>
                <a:gridCol w="1857706"/>
                <a:gridCol w="1024469"/>
              </a:tblGrid>
              <a:tr h="2538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№ предложения на РАБОТА РОССИИ</a:t>
                      </a:r>
                    </a:p>
                  </a:txBody>
                  <a:tcPr marL="9420" marR="9420" marT="9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Уровень образования</a:t>
                      </a:r>
                    </a:p>
                  </a:txBody>
                  <a:tcPr marL="9420" marR="9420" marT="9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Специальность</a:t>
                      </a:r>
                    </a:p>
                  </a:txBody>
                  <a:tcPr marL="9420" marR="9420" marT="9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Количество мест</a:t>
                      </a:r>
                    </a:p>
                  </a:txBody>
                  <a:tcPr marL="9420" marR="9420" marT="9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917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161075</a:t>
                      </a:r>
                    </a:p>
                  </a:txBody>
                  <a:tcPr marL="9420" marR="9420" marT="9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Программа специалитета</a:t>
                      </a:r>
                    </a:p>
                  </a:txBody>
                  <a:tcPr marL="9420" marR="9420" marT="9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31.05.01 Лечебное дело</a:t>
                      </a:r>
                    </a:p>
                  </a:txBody>
                  <a:tcPr marL="9420" marR="9420" marT="9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420" marR="9420" marT="9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917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161035</a:t>
                      </a:r>
                    </a:p>
                  </a:txBody>
                  <a:tcPr marL="9420" marR="9420" marT="9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Программа специалитета</a:t>
                      </a:r>
                    </a:p>
                  </a:txBody>
                  <a:tcPr marL="9420" marR="9420" marT="9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31.08.49 Терапия</a:t>
                      </a:r>
                    </a:p>
                  </a:txBody>
                  <a:tcPr marL="9420" marR="9420" marT="9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420" marR="9420" marT="9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467545" y="1844825"/>
          <a:ext cx="5760641" cy="1086355"/>
        </p:xfrm>
        <a:graphic>
          <a:graphicData uri="http://schemas.openxmlformats.org/drawingml/2006/table">
            <a:tbl>
              <a:tblPr/>
              <a:tblGrid>
                <a:gridCol w="1385073"/>
                <a:gridCol w="1528975"/>
                <a:gridCol w="1834771"/>
                <a:gridCol w="1011822"/>
              </a:tblGrid>
              <a:tr h="2665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№ предложения на РАБОТА РОССИИ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Уровень образования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Специальность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Количество мест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15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160444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Программа специалитета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31.05.02 Педиатрия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Words>668</Words>
  <Application>Microsoft Office PowerPoint</Application>
  <PresentationFormat>Экран (4:3)</PresentationFormat>
  <Paragraphs>219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Памятка для поступающего в рамках целевой квоты</vt:lpstr>
      <vt:lpstr>Порядок действий поступающего</vt:lpstr>
      <vt:lpstr>Существенные условия договора о целевом обучении</vt:lpstr>
      <vt:lpstr>Целевая подготовка специалистов 2026</vt:lpstr>
      <vt:lpstr>Кадровая потребность спб гбуз «поликлиника 37» на 2026/27гг.</vt:lpstr>
      <vt:lpstr>Кадровая потребность спб гбуз «поликлиника 37» на 2026/27гг.</vt:lpstr>
      <vt:lpstr>Кадровая потребность спб гбуз «поликлиника 37» на 2027/28гг.</vt:lpstr>
      <vt:lpstr>Кадровая потребность спб гбуз «поликлиника 37» на 2027/28гг.</vt:lpstr>
      <vt:lpstr>Кадровая потребность спб гбуз «поликлиника 37» на 2027/28гг.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для поступающего в рамках целевой квоты</dc:title>
  <dc:creator>user</dc:creator>
  <cp:lastModifiedBy>user</cp:lastModifiedBy>
  <cp:revision>11</cp:revision>
  <dcterms:created xsi:type="dcterms:W3CDTF">2026-07-02T12:07:30Z</dcterms:created>
  <dcterms:modified xsi:type="dcterms:W3CDTF">2026-07-02T13:42:41Z</dcterms:modified>
</cp:coreProperties>
</file>