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1" r:id="rId5"/>
    <p:sldId id="258" r:id="rId6"/>
    <p:sldId id="260" r:id="rId7"/>
    <p:sldId id="267" r:id="rId8"/>
    <p:sldId id="268" r:id="rId9"/>
    <p:sldId id="269" r:id="rId10"/>
    <p:sldId id="27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69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5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52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0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46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4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67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49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72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48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6DE95-A7ED-4EAF-987D-C364D5D32DB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39AC7-94FD-479E-A942-1EBF3DE0C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05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6910" y="1018310"/>
            <a:ext cx="9867900" cy="4644736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КОРРУПЦИОННЫЕ РИСКИ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 РАБОТЕ С ПЕРСОНАЛОМ.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43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84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Письмо Министерства труда и социальной                            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защиты РФ от 25.12.от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25.12.2014 года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4145" cy="43154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400" dirty="0" smtClean="0"/>
              <a:t>Методические рекомендации по проведению оценки коррупционных рисков , возникающих при реализации функций федеральными государственными органами и государственными корпорациями (государственной компанией)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0946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Риски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связанные с персоналом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профессиональные</a:t>
            </a:r>
            <a:r>
              <a:rPr lang="ru-RU" dirty="0"/>
              <a:t> – отсутствие у персонала необходимых способностей, знаний и навыков, необходимых для выполнения внутренних и внешних требований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/>
              <a:t>социальные</a:t>
            </a:r>
            <a:r>
              <a:rPr lang="ru-RU" dirty="0"/>
              <a:t> – наличие у сотрудников преступного </a:t>
            </a:r>
            <a:r>
              <a:rPr lang="ru-RU" dirty="0" smtClean="0"/>
              <a:t>прошлого, связей в криминальных структурах, совершение злоупотреблений по предыдущим местам работы, предоставление поддельных документов, сообщение ложных сведений о себе и своих близких, наличие крупных долгов, наличие конфликта интересов, участие в деятельности запрещенных или экстремистских организаций.</a:t>
            </a:r>
          </a:p>
          <a:p>
            <a:pPr algn="just"/>
            <a:r>
              <a:rPr lang="ru-RU" b="1" dirty="0"/>
              <a:t>медико-психологические</a:t>
            </a:r>
            <a:r>
              <a:rPr lang="ru-RU" dirty="0"/>
              <a:t> – наличие алкогольной или наркотической зависимости</a:t>
            </a:r>
            <a:r>
              <a:rPr lang="ru-RU" dirty="0" smtClean="0"/>
              <a:t>, наличие психических заболеваний, в том числе у ближайших родственников, </a:t>
            </a:r>
            <a:r>
              <a:rPr lang="ru-RU" dirty="0"/>
              <a:t>индивидуально-психологические особенности личности, в частности, явно выраженные признаки </a:t>
            </a:r>
            <a:r>
              <a:rPr lang="ru-RU" dirty="0" err="1"/>
              <a:t>психопатизации</a:t>
            </a:r>
            <a:r>
              <a:rPr lang="ru-RU" dirty="0"/>
              <a:t> или невротизации.</a:t>
            </a:r>
          </a:p>
        </p:txBody>
      </p:sp>
    </p:spTree>
    <p:extLst>
      <p:ext uri="{BB962C8B-B14F-4D97-AF65-F5344CB8AC3E}">
        <p14:creationId xmlns:p14="http://schemas.microsoft.com/office/powerpoint/2010/main" val="1859265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«</a:t>
            </a:r>
            <a:r>
              <a:rPr lang="ru-RU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Опасные типы»</a:t>
            </a:r>
            <a:r>
              <a:rPr lang="ru-RU" dirty="0"/>
              <a:t> </a:t>
            </a:r>
          </a:p>
        </p:txBody>
      </p:sp>
      <p:pic>
        <p:nvPicPr>
          <p:cNvPr id="4" name="Объект 3" descr="image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173" y="2223654"/>
            <a:ext cx="7346372" cy="39485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0536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ПРИЗНАКИ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ДЕМОНСТРАТИВНОГО ТИПА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101857"/>
              </p:ext>
            </p:extLst>
          </p:nvPr>
        </p:nvGraphicFramePr>
        <p:xfrm>
          <a:off x="713510" y="1392381"/>
          <a:ext cx="10515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054"/>
                <a:gridCol w="7758546"/>
              </a:tblGrid>
              <a:tr h="368127">
                <a:tc>
                  <a:txBody>
                    <a:bodyPr/>
                    <a:lstStyle/>
                    <a:p>
                      <a:r>
                        <a:rPr lang="ru-RU" dirty="0" smtClean="0"/>
                        <a:t>Некоторые особенности речевого поведения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Разговорчив. Говорит в достаточно</a:t>
                      </a:r>
                      <a:r>
                        <a:rPr lang="ru-RU" baseline="0" dirty="0" smtClean="0"/>
                        <a:t> быстром темпе, любит приукрашивать речь. </a:t>
                      </a:r>
                      <a:r>
                        <a:rPr lang="ru-RU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Достаточно активно использует различные усиливающие или оце­ночные эпитеты, пословицы, поговорки, цитаты Известных людей. Нередко перебивает собеседника.</a:t>
                      </a:r>
                      <a:endParaRPr lang="ru-RU" dirty="0"/>
                    </a:p>
                  </a:txBody>
                  <a:tcPr/>
                </a:tc>
              </a:tr>
              <a:tr h="368127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Поза, мимика и жесты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Предпочитает открытую позу (ноги и руки не скрещены). Выразительное лицо с богатой мимикой. Нередко жестикулирует при разговоре.</a:t>
                      </a:r>
                      <a:endParaRPr lang="ru-RU" dirty="0"/>
                    </a:p>
                  </a:txBody>
                  <a:tcPr/>
                </a:tc>
              </a:tr>
              <a:tr h="368127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Манера одеваться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Стремится следовать моде. Предпочитает яркие расцветки. Часто носит украшения (мужчина – обручальное кольцо или перстень, цепочки, серьги; 2-3 крупные и длинные цепочки, свыше 3 колец и перстней, иные крупные и броские украшения). Женщина использует много косметики.</a:t>
                      </a:r>
                      <a:endParaRPr lang="ru-RU" dirty="0"/>
                    </a:p>
                  </a:txBody>
                  <a:tcPr/>
                </a:tc>
              </a:tr>
              <a:tr h="36812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 предпочтения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Предпочитает профессиональную деятельность, связанную с общением и дающую возможность </a:t>
                      </a:r>
                      <a:r>
                        <a:rPr lang="ru-RU" dirty="0" err="1" smtClean="0"/>
                        <a:t>самодемонстрации</a:t>
                      </a:r>
                      <a:r>
                        <a:rPr lang="ru-RU" dirty="0" smtClean="0"/>
                        <a:t> (артисты, педагоги, адвокаты, политики, общественные деятели, работники сферы обслуживания и др.)</a:t>
                      </a:r>
                      <a:endParaRPr lang="ru-RU" dirty="0"/>
                    </a:p>
                  </a:txBody>
                  <a:tcPr/>
                </a:tc>
              </a:tr>
              <a:tr h="36812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Другие признаки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 увлекаться элитарными видами спорта, модными</a:t>
                      </a:r>
                      <a:r>
                        <a:rPr lang="ru-RU" baseline="0" dirty="0" smtClean="0"/>
                        <a:t> хобби, любит посещать престижные клубы, спектакли, </a:t>
                      </a:r>
                      <a:r>
                        <a:rPr lang="ru-RU" baseline="0" dirty="0" err="1" smtClean="0"/>
                        <a:t>выствки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96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ПРИЗНАКИ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ГИПЕРТИМИЧЕСКОГО ТИПА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904878"/>
              </p:ext>
            </p:extLst>
          </p:nvPr>
        </p:nvGraphicFramePr>
        <p:xfrm>
          <a:off x="838200" y="1825625"/>
          <a:ext cx="10515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927"/>
                <a:gridCol w="784167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Некоторые особенности речевого поведения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Очень разговорчив, многословен, болтлив. Обычно говорит быстро, порой «проглатывая» слова. Любит остроты и шутки, много и с удовольствием смеется. Часто отвлекается от темы разговора. Нередко перебивает собеседника.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Поза, мимика и жесты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Вертится, ерзает, часто меняет позу. Предпочитает «открытую» позу. Достаточно богатая мимика. Часто жестикулирует при разговоре.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Манера одеваться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Нередко стремится следовать моде. Нередко одет достаточно небрежно и неряшливо.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 предпочтения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Предпочитает профессиональную</a:t>
                      </a:r>
                      <a:r>
                        <a:rPr lang="ru-RU" baseline="0" dirty="0" smtClean="0"/>
                        <a:t> деятельность, связанную с физической и речевой активностью, с широкими и кратковременными контактами. Возможно довольно часто менял место работы или профессию.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Другие признаки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Почти</a:t>
                      </a:r>
                      <a:r>
                        <a:rPr lang="ru-RU" baseline="0" dirty="0" smtClean="0"/>
                        <a:t> всегда находится в хорошем или приподнятом настроении. Нередко увлекается динамичными видами спорта, любит путешествовать.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94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ПРИЗНАКИ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ЗАСТРЕВАЮЩЕГО ТИПА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814096"/>
              </p:ext>
            </p:extLst>
          </p:nvPr>
        </p:nvGraphicFramePr>
        <p:xfrm>
          <a:off x="838200" y="1825625"/>
          <a:ext cx="10515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5036"/>
                <a:gridCol w="728056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Некоторые особенности речевого поведения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Сдержан. Темп речи может быть немного замедлен, говорит четко, как бы по-военному.</a:t>
                      </a:r>
                    </a:p>
                    <a:p>
                      <a:r>
                        <a:rPr lang="ru-RU" dirty="0" smtClean="0"/>
                        <a:t>Говорит по существу, строго придерживаясь темы разговора. Описывает события с излишней детализацией,</a:t>
                      </a:r>
                      <a:r>
                        <a:rPr lang="ru-RU" baseline="0" dirty="0" smtClean="0"/>
                        <a:t> останавливается на несущественных моментах.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Поза, мимика и жесты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Позу меняет часто. Предпочитает «закрытую» позу (различные варианты скрещенных ног и рук).</a:t>
                      </a:r>
                    </a:p>
                    <a:p>
                      <a:r>
                        <a:rPr lang="ru-RU" dirty="0" smtClean="0"/>
                        <a:t>Лицо достаточно невыразительное. Мимика достаточно бедная.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Манера одеваться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Аккуратен. Одет чисто и опрятно.</a:t>
                      </a:r>
                    </a:p>
                    <a:p>
                      <a:r>
                        <a:rPr lang="ru-RU" dirty="0" smtClean="0"/>
                        <a:t>Обычно избегает ярких тонов. На работе женщины часто носят строгий деловой костюм.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Профессиональные предпочтения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Предпочитает виды деятельности, которые четко регламентированы, требуют выполнения жестко расписанных функций.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796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ПРИЗНАКИ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ВОЗБУДИМОГО ТИПА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791891"/>
              </p:ext>
            </p:extLst>
          </p:nvPr>
        </p:nvGraphicFramePr>
        <p:xfrm>
          <a:off x="838200" y="1825625"/>
          <a:ext cx="10515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355"/>
                <a:gridCol w="764424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Некоторые особенности речевого поведения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Сдержан и неразговорчив, скуп на слова. Как правило, речь замедленная, со многими и продолжительными паузами.</a:t>
                      </a:r>
                    </a:p>
                    <a:p>
                      <a:r>
                        <a:rPr lang="ru-RU" dirty="0" smtClean="0"/>
                        <a:t>В разговоре чрезмерно обстоятельный, уделяет много внимания мелким подробностям,</a:t>
                      </a:r>
                      <a:r>
                        <a:rPr lang="ru-RU" baseline="0" dirty="0" smtClean="0"/>
                        <a:t> нередко повторяется.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Поза, мимика и жесты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Позу меняет редко. Предпочитает «закрытую» позу (различные варианты скрещенных ног и рук). Мимика бедная.</a:t>
                      </a:r>
                    </a:p>
                    <a:p>
                      <a:r>
                        <a:rPr lang="ru-RU" dirty="0" smtClean="0"/>
                        <a:t>Лицо нередко грубое и невыразительное, как бы застывшее. О женщинах говорят, что у них мужское лицо.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Манера одеваться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Обычно следит за своей одеждой, выглядит опрятным.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Профессиональные предпочтения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Предпочитает виды деятельности, связанные с физическим трудом, с техникой.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Другие признаки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Часто отличается хорошими физическими</a:t>
                      </a:r>
                      <a:r>
                        <a:rPr lang="ru-RU" baseline="0" dirty="0" smtClean="0"/>
                        <a:t> данными, атлетическим телосложением. Нередко увлекается силовыми и опасными видами спорта.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13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308" y="685800"/>
            <a:ext cx="10491355" cy="46456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</a:t>
            </a:r>
            <a:r>
              <a:rPr lang="ru-RU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Коррупционно</a:t>
            </a:r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-опасные функции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835" y="2688070"/>
            <a:ext cx="10491355" cy="2808721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/>
              <a:t>Критерием</a:t>
            </a:r>
            <a:r>
              <a:rPr lang="ru-RU" sz="4000" dirty="0" smtClean="0"/>
              <a:t> </a:t>
            </a:r>
            <a:r>
              <a:rPr lang="ru-RU" sz="4000" dirty="0"/>
              <a:t>для определения </a:t>
            </a:r>
            <a:r>
              <a:rPr lang="ru-RU" sz="4000" dirty="0" err="1"/>
              <a:t>коррупционно</a:t>
            </a:r>
            <a:r>
              <a:rPr lang="ru-RU" sz="4000" dirty="0"/>
              <a:t> опасных </a:t>
            </a:r>
            <a:r>
              <a:rPr lang="ru-RU" sz="4000" dirty="0" smtClean="0"/>
              <a:t>функций </a:t>
            </a:r>
            <a:r>
              <a:rPr lang="ru-RU" sz="4000" dirty="0"/>
              <a:t>является выполнение при осуществлении функций следующих действий</a:t>
            </a:r>
            <a:r>
              <a:rPr lang="ru-RU" sz="4000" dirty="0" smtClean="0"/>
              <a:t>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8260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836" y="230045"/>
            <a:ext cx="10442864" cy="673964"/>
          </a:xfrm>
        </p:spPr>
        <p:txBody>
          <a:bodyPr>
            <a:normAutofit fontScale="90000"/>
          </a:bodyPr>
          <a:lstStyle/>
          <a:p>
            <a:r>
              <a:rPr lang="ru-RU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Коррупционно</a:t>
            </a:r>
            <a:r>
              <a:rPr lang="ru-RU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-опасные функции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099" y="1070264"/>
            <a:ext cx="10508673" cy="5424053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/>
              <a:t>осуществление постоянно, временно или в соответствии со специальными полномочиями функций представителя власти либо организационно-распорядительных или административно-хозяйственных функций;</a:t>
            </a:r>
          </a:p>
          <a:p>
            <a:r>
              <a:rPr lang="ru-RU" sz="3000" dirty="0"/>
              <a:t>предоставление государственных услуг гражданам и организациям;</a:t>
            </a:r>
          </a:p>
          <a:p>
            <a:r>
              <a:rPr lang="ru-RU" sz="3000" dirty="0"/>
              <a:t>осуществление контрольных и надзорных мероприятий;</a:t>
            </a:r>
          </a:p>
          <a:p>
            <a:r>
              <a:rPr lang="ru-RU" sz="3000" dirty="0"/>
              <a:t>подготовка и принятие решений о распределении бюджетных ассигнований, субсидий, межбюджетных трансфертов, а также распределение ограниченного ресурса (квоты, участки недр и др.);</a:t>
            </a:r>
          </a:p>
          <a:p>
            <a:r>
              <a:rPr lang="ru-RU" sz="3000" dirty="0"/>
              <a:t>осуществление государственных закупок либо выдача лицензий и разрешений; </a:t>
            </a:r>
          </a:p>
          <a:p>
            <a:r>
              <a:rPr lang="ru-RU" sz="3000" dirty="0" smtClean="0"/>
              <a:t>регистрацию </a:t>
            </a:r>
            <a:r>
              <a:rPr lang="ru-RU" sz="3000" dirty="0"/>
              <a:t>имущества и ведение баз данных имущества</a:t>
            </a:r>
            <a:r>
              <a:rPr lang="ru-RU" sz="3000" dirty="0" smtClean="0"/>
              <a:t>;</a:t>
            </a:r>
          </a:p>
          <a:p>
            <a:r>
              <a:rPr lang="ru-RU" sz="3000" dirty="0"/>
              <a:t>хранение и распределение материально-технических </a:t>
            </a:r>
            <a:r>
              <a:rPr lang="ru-RU" sz="3000" dirty="0" smtClean="0"/>
              <a:t>ресурсов;</a:t>
            </a:r>
            <a:endParaRPr lang="ru-RU" sz="3000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92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846" y="249383"/>
            <a:ext cx="10422082" cy="87283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</a:t>
            </a:r>
            <a:r>
              <a:rPr lang="ru-RU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Коррупционно</a:t>
            </a:r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-опасные 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функции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58033"/>
            <a:ext cx="10789227" cy="512589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управление государственным имуществом, в том числе организация его продажи;</a:t>
            </a:r>
          </a:p>
          <a:p>
            <a:r>
              <a:rPr lang="ru-RU" dirty="0" smtClean="0"/>
              <a:t>предоставление </a:t>
            </a:r>
            <a:r>
              <a:rPr lang="ru-RU" dirty="0"/>
              <a:t>права на заключение договоров аренды земельных участков, других объектов недвижимого имущества, находящихся в </a:t>
            </a:r>
            <a:r>
              <a:rPr lang="ru-RU" dirty="0" smtClean="0"/>
              <a:t>государственной </a:t>
            </a:r>
            <a:r>
              <a:rPr lang="ru-RU" dirty="0"/>
              <a:t>собственности; </a:t>
            </a:r>
            <a:endParaRPr lang="ru-RU" dirty="0" smtClean="0"/>
          </a:p>
          <a:p>
            <a:r>
              <a:rPr lang="ru-RU" dirty="0"/>
              <a:t>проведение государственной экспертизы и выдачу заключений</a:t>
            </a:r>
            <a:r>
              <a:rPr lang="ru-RU" dirty="0" smtClean="0"/>
              <a:t>;</a:t>
            </a:r>
          </a:p>
          <a:p>
            <a:r>
              <a:rPr lang="ru-RU" dirty="0"/>
              <a:t>возбуждение и рассмотрение дел об административных правонарушениях, проведение административного расследования</a:t>
            </a:r>
            <a:r>
              <a:rPr lang="ru-RU" dirty="0" smtClean="0"/>
              <a:t>;</a:t>
            </a:r>
          </a:p>
          <a:p>
            <a:r>
              <a:rPr lang="ru-RU" dirty="0"/>
              <a:t>проведение расследований причин возникновения чрезвычайных ситуаций природного и техногенного характера, аварий, несчастных случаев на производстве, инфекционных и массовых неинфекционных заболеваний людей, животных и растений, причинения вреда окружающей среде, имуществу граждан и юридических лиц, государственному </a:t>
            </a:r>
            <a:r>
              <a:rPr lang="ru-RU" dirty="0" smtClean="0"/>
              <a:t>имуществу.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599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ПРИЗНАКИ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коррупционного                        </a:t>
            </a:r>
            <a:b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поведение должностного 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необоснованное затягивание решения вопроса сверх установленных сроков (волокита) при принятии решений, связанных с реализацией прав граждан или юридических лиц, решение вопроса во внеочередном порядке в отношении отдельного физического или юридического лица при наличии значительного числа очередных обращений;</a:t>
            </a:r>
          </a:p>
          <a:p>
            <a:r>
              <a:rPr lang="ru-RU" dirty="0"/>
              <a:t>использование своих служебных полномочий при решении личных вопросов, связанных с удовлетворением материальных потребностей должностного лица либо его родственников</a:t>
            </a:r>
            <a:r>
              <a:rPr lang="ru-RU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773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7136" y="273683"/>
            <a:ext cx="9315104" cy="115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ПРИЗНАКИ </a:t>
            </a: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коррупционного                        </a:t>
            </a:r>
            <a:b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поведение должностного </a:t>
            </a: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лица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7136" y="1517073"/>
            <a:ext cx="9777846" cy="5039591"/>
          </a:xfrm>
        </p:spPr>
        <p:txBody>
          <a:bodyPr>
            <a:normAutofit fontScale="77500" lnSpcReduction="20000"/>
          </a:bodyPr>
          <a:lstStyle/>
          <a:p>
            <a:r>
              <a:rPr lang="ru-RU" sz="3600" smtClean="0"/>
              <a:t>предоставление не предусмотренных законом преимуществ (протекционизм, семейственность) для поступления на государственную службу, на работу в государственную компанию;</a:t>
            </a:r>
          </a:p>
          <a:p>
            <a:r>
              <a:rPr lang="ru-RU" sz="3600" smtClean="0"/>
              <a:t>оказание предпочтения физическим лицам, индивидуальным предпринимателям, юридическим лицам в предоставлении публичных услуг, а также содействие в осуществлении предпринимательской деятельности;</a:t>
            </a:r>
          </a:p>
          <a:p>
            <a:r>
              <a:rPr lang="ru-RU" sz="3600" smtClean="0"/>
              <a:t>использование в личных или групповых интересах информации, полученной при выполнении служебных (трудовых) обязанностей, если такая информация не подлежит официальному распространению;</a:t>
            </a:r>
          </a:p>
          <a:p>
            <a:r>
              <a:rPr lang="ru-RU" sz="3600" smtClean="0"/>
              <a:t>требование от физических и юридических лиц информации, предоставление которой не предусмотрено законодательством Российской Федерации;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548546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05672" cy="97599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</a:t>
            </a:r>
            <a:r>
              <a:rPr lang="ru-RU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ПРИЗНАКИ </a:t>
            </a: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коррупционного                        </a:t>
            </a:r>
            <a:b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поведение должностного лица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2768"/>
            <a:ext cx="10515600" cy="4962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а также сведения о:</a:t>
            </a:r>
          </a:p>
          <a:p>
            <a:r>
              <a:rPr lang="ru-RU" dirty="0"/>
              <a:t>- нарушении должностными лицами требований нормативных правовых, ведомственных, локальных актов, регламентирующих вопросы организации, планирования и проведения мероприятий, предусмотренных должностными (трудовыми) обязанностями;</a:t>
            </a:r>
          </a:p>
          <a:p>
            <a:r>
              <a:rPr lang="ru-RU" dirty="0"/>
              <a:t>- искажении, сокрытии или представлении заведомо ложных сведений в служебных учетных и отчетных документах, являющихся существенным элементом служебной (трудовой) деятельности;</a:t>
            </a:r>
          </a:p>
          <a:p>
            <a:r>
              <a:rPr lang="ru-RU" dirty="0"/>
              <a:t>- попытках несанкционированного доступа к информационным ресурсам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07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344" y="316357"/>
            <a:ext cx="8427720" cy="82969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ПРИЗНАКИ </a:t>
            </a:r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коррупционного                        </a:t>
            </a:r>
            <a:b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поведение должностного лица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9744" y="1389888"/>
            <a:ext cx="10354056" cy="4864608"/>
          </a:xfrm>
        </p:spPr>
        <p:txBody>
          <a:bodyPr>
            <a:normAutofit/>
          </a:bodyPr>
          <a:lstStyle/>
          <a:p>
            <a:r>
              <a:rPr lang="ru-RU" dirty="0"/>
              <a:t>действиях распорядительного характера, превышающих или не относящихся к должностным (трудовым) полномочиям;</a:t>
            </a:r>
          </a:p>
          <a:p>
            <a:r>
              <a:rPr lang="ru-RU" dirty="0"/>
              <a:t>- бездействии в случаях, требующих принятия решений в соответствии со служебными (трудовыми) обязанностями;</a:t>
            </a:r>
          </a:p>
          <a:p>
            <a:r>
              <a:rPr lang="ru-RU" dirty="0"/>
              <a:t>- получении должностным лицом, его супругой (супругом), близкими родственниками необоснованно высокого вознаграждения за создание произведений литературы, науки, искусства, чтение лекций и иную преподавательскую деятельность;</a:t>
            </a:r>
          </a:p>
        </p:txBody>
      </p:sp>
    </p:spTree>
    <p:extLst>
      <p:ext uri="{BB962C8B-B14F-4D97-AF65-F5344CB8AC3E}">
        <p14:creationId xmlns:p14="http://schemas.microsoft.com/office/powerpoint/2010/main" val="149263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818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      </a:t>
            </a: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ПРИЗНАКИ коррупционного                        </a:t>
            </a:r>
            <a:b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</a:t>
            </a:r>
            <a:r>
              <a:rPr lang="ru-RU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</a:t>
            </a: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поведение должностного лица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 получении должностным лицом, его супругой (супругом), близкими родственниками кредитов или займов на необоснованно длительные сроки или по необоснованно низким ставкам, равно как и предоставление необоснованно высоких ставок по банковским вкладам (депозитам) указанных лиц;</a:t>
            </a:r>
          </a:p>
          <a:p>
            <a:r>
              <a:rPr lang="ru-RU" dirty="0"/>
              <a:t>- совершении частых или крупных сделок с субъектами предпринимательской деятельности, владельцами которых или руководящие должности в которых замещают родственники должностных лиц;</a:t>
            </a:r>
          </a:p>
          <a:p>
            <a:r>
              <a:rPr lang="ru-RU" dirty="0"/>
              <a:t>- совершении финансово-хозяйственных операций с очевидными (даже не для специалиста) нарушениями действующего законодательства.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4617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1250</Words>
  <Application>Microsoft Office PowerPoint</Application>
  <PresentationFormat>Широкоэкранный</PresentationFormat>
  <Paragraphs>94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КОРРУПЦИОННЫЕ РИСКИ  В РАБОТЕ С ПЕРСОНАЛОМ.  </vt:lpstr>
      <vt:lpstr>                     Коррупционно-опасные функции</vt:lpstr>
      <vt:lpstr>Коррупционно-опасные функции</vt:lpstr>
      <vt:lpstr>     Коррупционно-опасные функции</vt:lpstr>
      <vt:lpstr>            ПРИЗНАКИ коррупционного                                    поведение должностного лица</vt:lpstr>
      <vt:lpstr>             ПРИЗНАКИ коррупционного                                    поведение должностного лица</vt:lpstr>
      <vt:lpstr>             ПРИЗНАКИ коррупционного                                    поведение должностного лица</vt:lpstr>
      <vt:lpstr>             ПРИЗНАКИ коррупционного                                    поведение должностного лица</vt:lpstr>
      <vt:lpstr>                 ПРИЗНАКИ коррупционного                                          поведение должностного лица</vt:lpstr>
      <vt:lpstr>      Письмо Министерства труда и социальной                                       защиты РФ от 25.12.от 25.12.2014 года </vt:lpstr>
      <vt:lpstr>    Риски, связанные с персоналом</vt:lpstr>
      <vt:lpstr>                     «Опасные типы» </vt:lpstr>
      <vt:lpstr>  ПРИЗНАКИ ДЕМОНСТРАТИВНОГО ТИПА </vt:lpstr>
      <vt:lpstr>    ПРИЗНАКИ ГИПЕРТИМИЧЕСКОГО ТИПА</vt:lpstr>
      <vt:lpstr>      ПРИЗНАКИ ЗАСТРЕВАЮЩЕГО ТИПА</vt:lpstr>
      <vt:lpstr>       ПРИЗНАКИ ВОЗБУДИМОГО ТИПА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КОМПЛАЕНС МЕНЕДЖМЕНТ  как инструмент управления рисками компании.</dc:title>
  <dc:creator>Стешенко Александр Григорьевич</dc:creator>
  <cp:lastModifiedBy>Стешенко Александр Григорьевич</cp:lastModifiedBy>
  <cp:revision>24</cp:revision>
  <dcterms:created xsi:type="dcterms:W3CDTF">2015-06-23T12:49:23Z</dcterms:created>
  <dcterms:modified xsi:type="dcterms:W3CDTF">2015-10-22T10:35:13Z</dcterms:modified>
</cp:coreProperties>
</file>